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8" r:id="rId1"/>
  </p:sldMasterIdLst>
  <p:sldIdLst>
    <p:sldId id="256" r:id="rId2"/>
    <p:sldId id="258" r:id="rId3"/>
    <p:sldId id="257" r:id="rId4"/>
    <p:sldId id="259" r:id="rId5"/>
    <p:sldId id="260"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57" d="100"/>
          <a:sy n="57" d="100"/>
        </p:scale>
        <p:origin x="-240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ict"/><Relationship Id="rId4" Type="http://schemas.openxmlformats.org/officeDocument/2006/relationships/image" Target="../media/image13.pict"/><Relationship Id="rId5" Type="http://schemas.openxmlformats.org/officeDocument/2006/relationships/image" Target="../media/image14.pict"/><Relationship Id="rId6" Type="http://schemas.openxmlformats.org/officeDocument/2006/relationships/image" Target="../media/image15.pict"/><Relationship Id="rId7" Type="http://schemas.openxmlformats.org/officeDocument/2006/relationships/image" Target="../media/image16.pict"/><Relationship Id="rId8" Type="http://schemas.openxmlformats.org/officeDocument/2006/relationships/image" Target="../media/image17.pict"/><Relationship Id="rId1" Type="http://schemas.openxmlformats.org/officeDocument/2006/relationships/image" Target="../media/image10.pict"/><Relationship Id="rId2" Type="http://schemas.openxmlformats.org/officeDocument/2006/relationships/image" Target="../media/image1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ict"/></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nl-BE" smtClean="0"/>
              <a:t>Titelstijl van model bewerken</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8D0159ED-798C-DD47-962F-D410F70D5A9F}" type="datetimeFigureOut">
              <a:rPr lang="nl-NL" smtClean="0"/>
              <a:t>14-10-2010</a:t>
            </a:fld>
            <a:endParaRPr lang="fr-FR"/>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fr-FR"/>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nl-BE" smtClean="0"/>
              <a:t>Titelstijl van model bewerken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Klik op het pictogram als u een afbeelding wilt toevoegen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nl-BE" smtClean="0"/>
              <a:t>Klik om de tekststijl van het model te bewerken</a:t>
            </a:r>
          </a:p>
        </p:txBody>
      </p:sp>
      <p:sp>
        <p:nvSpPr>
          <p:cNvPr id="5" name="Date Placeholder 4"/>
          <p:cNvSpPr>
            <a:spLocks noGrp="1"/>
          </p:cNvSpPr>
          <p:nvPr>
            <p:ph type="dt" sz="half" idx="10"/>
          </p:nvPr>
        </p:nvSpPr>
        <p:spPr/>
        <p:txBody>
          <a:bodyPr/>
          <a:lstStyle/>
          <a:p>
            <a:fld id="{8D0159ED-798C-DD47-962F-D410F70D5A9F}" type="datetimeFigureOut">
              <a:rPr lang="nl-NL" smtClean="0"/>
              <a:t>15-10-2010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nl-BE" smtClean="0"/>
              <a:t>Titelstijl van model bewerken</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Klik op het pictogram als u een afbeelding wilt toevoegen</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nl-BE" smtClean="0"/>
              <a:t>Klik om de tekststijl van het model te bewerken</a:t>
            </a:r>
          </a:p>
        </p:txBody>
      </p:sp>
      <p:sp>
        <p:nvSpPr>
          <p:cNvPr id="5" name="Date Placeholder 4"/>
          <p:cNvSpPr>
            <a:spLocks noGrp="1"/>
          </p:cNvSpPr>
          <p:nvPr>
            <p:ph type="dt" sz="half" idx="10"/>
          </p:nvPr>
        </p:nvSpPr>
        <p:spPr/>
        <p:txBody>
          <a:bodyPr/>
          <a:lstStyle/>
          <a:p>
            <a:fld id="{8D0159ED-798C-DD47-962F-D410F70D5A9F}" type="datetimeFigureOut">
              <a:rPr lang="nl-NL" smtClean="0"/>
              <a:t>14-10-2010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nl-BE" smtClean="0"/>
              <a:t>Titelstijl van model bewerken</a:t>
            </a:r>
            <a:endParaRPr/>
          </a:p>
        </p:txBody>
      </p:sp>
      <p:sp>
        <p:nvSpPr>
          <p:cNvPr id="3" name="Vertical Text Placeholder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Date Placeholder 3"/>
          <p:cNvSpPr>
            <a:spLocks noGrp="1"/>
          </p:cNvSpPr>
          <p:nvPr>
            <p:ph type="dt" sz="half" idx="10"/>
          </p:nvPr>
        </p:nvSpPr>
        <p:spPr/>
        <p:txBody>
          <a:bodyPr/>
          <a:lstStyle/>
          <a:p>
            <a:fld id="{8D0159ED-798C-DD47-962F-D410F70D5A9F}" type="datetimeFigureOut">
              <a:rPr lang="nl-NL" smtClean="0"/>
              <a:t>15-10-2010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nl-BE" smtClean="0"/>
              <a:t>Titelstijl van model bewerken</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Date Placeholder 3"/>
          <p:cNvSpPr>
            <a:spLocks noGrp="1"/>
          </p:cNvSpPr>
          <p:nvPr>
            <p:ph type="dt" sz="half" idx="10"/>
          </p:nvPr>
        </p:nvSpPr>
        <p:spPr/>
        <p:txBody>
          <a:bodyPr/>
          <a:lstStyle/>
          <a:p>
            <a:fld id="{8D0159ED-798C-DD47-962F-D410F70D5A9F}" type="datetimeFigureOut">
              <a:rPr lang="nl-NL" smtClean="0"/>
              <a:t>15-10-2010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nl-BE" smtClean="0"/>
              <a:t>Titelstijl van model bewerken</a:t>
            </a:r>
            <a:endParaRPr/>
          </a:p>
        </p:txBody>
      </p:sp>
      <p:sp>
        <p:nvSpPr>
          <p:cNvPr id="3" name="Content Placeholder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Date Placeholder 3"/>
          <p:cNvSpPr>
            <a:spLocks noGrp="1"/>
          </p:cNvSpPr>
          <p:nvPr>
            <p:ph type="dt" sz="half" idx="10"/>
          </p:nvPr>
        </p:nvSpPr>
        <p:spPr/>
        <p:txBody>
          <a:bodyPr/>
          <a:lstStyle/>
          <a:p>
            <a:fld id="{8D0159ED-798C-DD47-962F-D410F70D5A9F}" type="datetimeFigureOut">
              <a:rPr lang="nl-NL" smtClean="0"/>
              <a:t>15-10-2010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dia met afbeelding">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nl-BE" smtClean="0"/>
              <a:t>Titelstijl van model bewerken</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8D0159ED-798C-DD47-962F-D410F70D5A9F}" type="datetimeFigureOut">
              <a:rPr lang="nl-NL" smtClean="0"/>
              <a:t>14-10-2010</a:t>
            </a:fld>
            <a:endParaRPr lang="fr-FR"/>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fr-FR"/>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nl-BE" smtClean="0"/>
              <a:t>Klik op het pictogram als u een afbeelding wilt toevoegen</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nl-BE" smtClean="0"/>
              <a:t>Titelstijl van model bewerken</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8D0159ED-798C-DD47-962F-D410F70D5A9F}" type="datetimeFigureOut">
              <a:rPr lang="nl-NL" smtClean="0"/>
              <a:t>15-10-2010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46A88-E2DA-A547-A2A6-73D3EE38C73E}" type="slidenum">
              <a:rPr lang="fr-FR" smtClean="0"/>
              <a:t>‹nr.›</a:t>
            </a:fld>
            <a:endParaRPr lang="fr-FR"/>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nl-BE" smtClean="0"/>
              <a:t>Titelstijl van model bewerken</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5" name="Date Placeholder 4"/>
          <p:cNvSpPr>
            <a:spLocks noGrp="1"/>
          </p:cNvSpPr>
          <p:nvPr>
            <p:ph type="dt" sz="half" idx="10"/>
          </p:nvPr>
        </p:nvSpPr>
        <p:spPr/>
        <p:txBody>
          <a:bodyPr/>
          <a:lstStyle/>
          <a:p>
            <a:fld id="{8D0159ED-798C-DD47-962F-D410F70D5A9F}" type="datetimeFigureOut">
              <a:rPr lang="nl-NL" smtClean="0"/>
              <a:t>15-10-2010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nl-BE" smtClean="0"/>
              <a:t>Titelstijl van model bewerken</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7" name="Date Placeholder 6"/>
          <p:cNvSpPr>
            <a:spLocks noGrp="1"/>
          </p:cNvSpPr>
          <p:nvPr>
            <p:ph type="dt" sz="half" idx="10"/>
          </p:nvPr>
        </p:nvSpPr>
        <p:spPr/>
        <p:txBody>
          <a:bodyPr/>
          <a:lstStyle/>
          <a:p>
            <a:fld id="{8D0159ED-798C-DD47-962F-D410F70D5A9F}" type="datetimeFigureOut">
              <a:rPr lang="nl-NL" smtClean="0"/>
              <a:t>15-10-2010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146A88-E2DA-A547-A2A6-73D3EE38C73E}" type="slidenum">
              <a:rPr lang="fr-FR" smtClean="0"/>
              <a:t>‹nr.›</a:t>
            </a:fld>
            <a:endParaRPr lang="fr-FR"/>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nl-BE" smtClean="0"/>
              <a:t>Titelstijl van model bewerken</a:t>
            </a:r>
            <a:endParaRPr/>
          </a:p>
        </p:txBody>
      </p:sp>
      <p:sp>
        <p:nvSpPr>
          <p:cNvPr id="3" name="Date Placeholder 2"/>
          <p:cNvSpPr>
            <a:spLocks noGrp="1"/>
          </p:cNvSpPr>
          <p:nvPr>
            <p:ph type="dt" sz="half" idx="10"/>
          </p:nvPr>
        </p:nvSpPr>
        <p:spPr/>
        <p:txBody>
          <a:bodyPr/>
          <a:lstStyle/>
          <a:p>
            <a:fld id="{8D0159ED-798C-DD47-962F-D410F70D5A9F}" type="datetimeFigureOut">
              <a:rPr lang="nl-NL" smtClean="0"/>
              <a:t>15-10-2010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D0159ED-798C-DD47-962F-D410F70D5A9F}" type="datetimeFigureOut">
              <a:rPr lang="nl-NL" smtClean="0"/>
              <a:t>15-10-2010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146A88-E2DA-A547-A2A6-73D3EE38C73E}" type="slidenum">
              <a:rPr lang="fr-FR" smtClean="0"/>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nl-BE" smtClean="0"/>
              <a:t>Titelstijl van model bewerken</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8D0159ED-798C-DD47-962F-D410F70D5A9F}" type="datetimeFigureOut">
              <a:rPr lang="nl-NL" smtClean="0"/>
              <a:t>15-10-2010</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1D146A88-E2DA-A547-A2A6-73D3EE38C73E}" type="slidenum">
              <a:rPr lang="fr-FR" smtClean="0"/>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nl-BE" smtClean="0"/>
              <a:t>Titelstijl van model bewerken</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8D0159ED-798C-DD47-962F-D410F70D5A9F}" type="datetimeFigureOut">
              <a:rPr lang="nl-NL" smtClean="0"/>
              <a:t>14-10-2010</a:t>
            </a:fld>
            <a:endParaRPr lang="fr-F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1D146A88-E2DA-A547-A2A6-73D3EE38C73E}" type="slidenum">
              <a:rPr lang="fr-FR" smtClean="0"/>
              <a:t>‹nr.›</a:t>
            </a:fld>
            <a:endParaRPr lang="fr-FR"/>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3" TargetMode="Externa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3" TargetMode="External"/></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4" TargetMode="Externa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5" TargetMode="External"/></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6" TargetMode="Externa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7" TargetMode="External"/></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7" TargetMode="External"/></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rg/french/millenai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Macintosh%20HD:Users:anthevrijlandt:Documents:VP2:NY%20sept%202010:Note%20OMD%20sept%202010.doc!OLE_LINK1" TargetMode="External"/><Relationship Id="rId4" Type="http://schemas.openxmlformats.org/officeDocument/2006/relationships/oleObject" Target="Macintosh%20HD:Users:anthevrijlandt:Documents:VP2:NY%20sept%202010:Note%20OMD%20sept%202010.doc!OLE_LINK2" TargetMode="External"/><Relationship Id="rId5" Type="http://schemas.openxmlformats.org/officeDocument/2006/relationships/oleObject" Target="Macintosh%20HD:Users:anthevrijlandt:Documents:VP2:NY%20sept%202010:Note%20OMD%20sept%202010.doc!OLE_LINK9" TargetMode="External"/><Relationship Id="rId6" Type="http://schemas.openxmlformats.org/officeDocument/2006/relationships/oleObject" Target="Macintosh%20HD:Users:anthevrijlandt:Documents:VP2:NY%20sept%202010:Note%20OMD%20sept%202010.doc!OLE_LINK10" TargetMode="External"/><Relationship Id="rId7" Type="http://schemas.openxmlformats.org/officeDocument/2006/relationships/oleObject" Target="Macintosh%20HD:Users:anthevrijlandt:Documents:VP2:NY%20sept%202010:Note%20OMD%20sept%202010.doc!OLE_LINK11" TargetMode="External"/><Relationship Id="rId8" Type="http://schemas.openxmlformats.org/officeDocument/2006/relationships/oleObject" Target="Macintosh%20HD:Users:anthevrijlandt:Documents:VP2:NY%20sept%202010:Note%20OMD%20sept%202010.doc!OLE_LINK12" TargetMode="External"/><Relationship Id="rId9" Type="http://schemas.openxmlformats.org/officeDocument/2006/relationships/oleObject" Target="Macintosh%20HD:Users:anthevrijlandt:Documents:VP2:NY%20sept%202010:Note%20OMD%20sept%202010.doc!OLE_LINK13" TargetMode="External"/><Relationship Id="rId10" Type="http://schemas.openxmlformats.org/officeDocument/2006/relationships/oleObject" Target="Macintosh%20HD:Users:anthevrijlandt:Documents:VP2:NY%20sept%202010:Note%20OMD%20sept%202010.doc!OLE_LINK14" TargetMode="External"/><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1" TargetMode="External"/></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1" TargetMode="Externa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5.xml"/><Relationship Id="rId3" Type="http://schemas.openxmlformats.org/officeDocument/2006/relationships/oleObject" Target="Macintosh%20HD:Users:anthevrijlandt:Documents:VP2:NY%20sept%202010:Note%20OMD%20sept%202010.doc!OLE_LINK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smtClean="0"/>
              <a:t>Présentation sur les OMD et leur contexte au Burundi</a:t>
            </a:r>
            <a:endParaRPr lang="fr-FR" dirty="0"/>
          </a:p>
        </p:txBody>
      </p:sp>
      <p:sp>
        <p:nvSpPr>
          <p:cNvPr id="3" name="Subtitel 2"/>
          <p:cNvSpPr>
            <a:spLocks noGrp="1"/>
          </p:cNvSpPr>
          <p:nvPr>
            <p:ph type="subTitle" idx="1"/>
          </p:nvPr>
        </p:nvSpPr>
        <p:spPr/>
        <p:txBody>
          <a:bodyPr>
            <a:normAutofit fontScale="92500" lnSpcReduction="20000"/>
          </a:bodyPr>
          <a:lstStyle/>
          <a:p>
            <a:r>
              <a:rPr lang="fr-FR" dirty="0" smtClean="0"/>
              <a:t>Conférence </a:t>
            </a:r>
            <a:r>
              <a:rPr lang="fr-FR" dirty="0" err="1" smtClean="0"/>
              <a:t>anti-moustique</a:t>
            </a:r>
            <a:r>
              <a:rPr lang="fr-FR" dirty="0" smtClean="0"/>
              <a:t>,</a:t>
            </a:r>
          </a:p>
          <a:p>
            <a:r>
              <a:rPr lang="fr-FR" dirty="0" err="1" smtClean="0"/>
              <a:t>Anthe</a:t>
            </a:r>
            <a:r>
              <a:rPr lang="fr-FR" dirty="0" smtClean="0"/>
              <a:t> </a:t>
            </a:r>
            <a:r>
              <a:rPr lang="fr-FR" dirty="0" err="1" smtClean="0"/>
              <a:t>Vrijlandt</a:t>
            </a:r>
            <a:endParaRPr lang="fr-FR" dirty="0" smtClean="0"/>
          </a:p>
          <a:p>
            <a:r>
              <a:rPr lang="fr-FR" dirty="0" smtClean="0"/>
              <a:t>Le 15 octobre 2010</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200" b="1" dirty="0"/>
              <a:t>OMD 3 : Promouvoir l’égalité des sexes et l’autonomisation des femmes</a:t>
            </a:r>
            <a:endParaRPr lang="nl-NL" sz="3200" dirty="0"/>
          </a:p>
        </p:txBody>
      </p:sp>
      <p:sp>
        <p:nvSpPr>
          <p:cNvPr id="6" name="Tijdelijke aanduiding voor inhoud 5"/>
          <p:cNvSpPr>
            <a:spLocks noGrp="1"/>
          </p:cNvSpPr>
          <p:nvPr>
            <p:ph sz="half" idx="1"/>
          </p:nvPr>
        </p:nvSpPr>
        <p:spPr>
          <a:xfrm>
            <a:off x="2222493" y="1600200"/>
            <a:ext cx="6464307" cy="4525963"/>
          </a:xfrm>
        </p:spPr>
        <p:txBody>
          <a:bodyPr>
            <a:normAutofit/>
          </a:bodyPr>
          <a:lstStyle/>
          <a:p>
            <a:r>
              <a:rPr lang="fr-FR" b="1" dirty="0" smtClean="0"/>
              <a:t>Monde </a:t>
            </a:r>
            <a:r>
              <a:rPr lang="fr-FR" dirty="0" smtClean="0"/>
              <a:t>: </a:t>
            </a:r>
            <a:r>
              <a:rPr lang="fr-FR" dirty="0"/>
              <a:t>En 2008, on comptait 96 filles pour 100 garçons dans le cycle primaire, et 95 filles pour 100 garçons dans le cycle secondaire. En 1999, ces rapports étaient respectivement de 91 à 100 et de 88 à 100 pour ces deux niveaux.</a:t>
            </a:r>
            <a:r>
              <a:rPr lang="fr-FR" dirty="0" smtClean="0"/>
              <a:t> </a:t>
            </a:r>
            <a:endParaRPr lang="nl-NL" dirty="0" smtClean="0"/>
          </a:p>
          <a:p>
            <a:r>
              <a:rPr lang="nl-NL" b="1" dirty="0" err="1" smtClean="0"/>
              <a:t>Le</a:t>
            </a:r>
            <a:r>
              <a:rPr lang="nl-NL" b="1" dirty="0" smtClean="0"/>
              <a:t> Burundi : </a:t>
            </a:r>
            <a:r>
              <a:rPr lang="fr-FR" dirty="0"/>
              <a:t>Au Burundi, la parité fille / garçon atteint </a:t>
            </a:r>
            <a:r>
              <a:rPr lang="fr-FR" b="1" dirty="0"/>
              <a:t>97%</a:t>
            </a:r>
            <a:r>
              <a:rPr lang="fr-FR" dirty="0"/>
              <a:t> en primaire tandis que celle du secondaire se trouve aux environs de 72%</a:t>
            </a:r>
            <a:r>
              <a:rPr lang="fr-FR" dirty="0" smtClean="0"/>
              <a:t>.</a:t>
            </a:r>
            <a:endParaRPr lang="nl-NL" b="1" dirty="0" smtClean="0"/>
          </a:p>
          <a:p>
            <a:r>
              <a:rPr lang="fr-FR" dirty="0" smtClean="0"/>
              <a:t>Possibilité d’atteinte en 2015 : </a:t>
            </a:r>
            <a:r>
              <a:rPr lang="fr-FR" b="1" dirty="0" smtClean="0"/>
              <a:t>Probable </a:t>
            </a:r>
            <a:r>
              <a:rPr lang="fr-FR" dirty="0" smtClean="0"/>
              <a:t>(pour l’enseignement primaire)</a:t>
            </a:r>
            <a:endParaRPr lang="nl-NL" dirty="0" smtClean="0"/>
          </a:p>
          <a:p>
            <a:endParaRPr lang="fr-FR" dirty="0"/>
          </a:p>
        </p:txBody>
      </p:sp>
      <p:graphicFrame>
        <p:nvGraphicFramePr>
          <p:cNvPr id="23555" name="Object 3"/>
          <p:cNvGraphicFramePr>
            <a:graphicFrameLocks noChangeAspect="1"/>
          </p:cNvGraphicFramePr>
          <p:nvPr/>
        </p:nvGraphicFramePr>
        <p:xfrm>
          <a:off x="457199" y="1600200"/>
          <a:ext cx="1765293" cy="1477694"/>
        </p:xfrm>
        <a:graphic>
          <a:graphicData uri="http://schemas.openxmlformats.org/presentationml/2006/ole">
            <p:oleObj spid="_x0000_s23555"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200" b="1" dirty="0"/>
              <a:t>OMD 3 : Promouvoir l’égalité des sexes et l’autonomisation des </a:t>
            </a:r>
            <a:r>
              <a:rPr lang="fr-FR" sz="3200" b="1" dirty="0" smtClean="0"/>
              <a:t>femmes (</a:t>
            </a:r>
            <a:r>
              <a:rPr lang="fr-FR" sz="3200" b="1" dirty="0" err="1" smtClean="0"/>
              <a:t>cont</a:t>
            </a:r>
            <a:r>
              <a:rPr lang="fr-FR" sz="3200" b="1" dirty="0" smtClean="0"/>
              <a:t>.)</a:t>
            </a:r>
            <a:endParaRPr lang="nl-NL" sz="3200" dirty="0"/>
          </a:p>
        </p:txBody>
      </p:sp>
      <p:sp>
        <p:nvSpPr>
          <p:cNvPr id="6" name="Tijdelijke aanduiding voor inhoud 5"/>
          <p:cNvSpPr>
            <a:spLocks noGrp="1"/>
          </p:cNvSpPr>
          <p:nvPr>
            <p:ph sz="half" idx="1"/>
          </p:nvPr>
        </p:nvSpPr>
        <p:spPr>
          <a:xfrm>
            <a:off x="2222493" y="1600200"/>
            <a:ext cx="6464307" cy="4525963"/>
          </a:xfrm>
        </p:spPr>
        <p:txBody>
          <a:bodyPr>
            <a:normAutofit/>
          </a:bodyPr>
          <a:lstStyle/>
          <a:p>
            <a:r>
              <a:rPr lang="fr-FR" b="1" dirty="0" smtClean="0"/>
              <a:t>Monde </a:t>
            </a:r>
            <a:r>
              <a:rPr lang="fr-FR" dirty="0" smtClean="0"/>
              <a:t>: </a:t>
            </a:r>
            <a:r>
              <a:rPr lang="fr-FR" dirty="0"/>
              <a:t>La proportion mondiale de femmes occupant un emploi rémunéré en dehors du secteur agricole a continué d’augmenter lentement pour atteindre 41 pour cent en </a:t>
            </a:r>
            <a:r>
              <a:rPr lang="fr-FR" dirty="0" smtClean="0"/>
              <a:t>2008 (pas de données pour le Burundi)</a:t>
            </a:r>
            <a:endParaRPr lang="nl-NL" dirty="0" smtClean="0"/>
          </a:p>
          <a:p>
            <a:r>
              <a:rPr lang="nl-NL" b="1" dirty="0" err="1" smtClean="0"/>
              <a:t>Le</a:t>
            </a:r>
            <a:r>
              <a:rPr lang="nl-NL" b="1" dirty="0" smtClean="0"/>
              <a:t> Burundi : </a:t>
            </a:r>
            <a:r>
              <a:rPr lang="fr-FR" dirty="0"/>
              <a:t>Au Parlement 32% de sièges sont occupés par des femmes</a:t>
            </a:r>
            <a:r>
              <a:rPr lang="fr-FR" dirty="0" smtClean="0"/>
              <a:t>.</a:t>
            </a:r>
            <a:endParaRPr lang="nl-NL" dirty="0" smtClean="0"/>
          </a:p>
          <a:p>
            <a:endParaRPr lang="fr-FR" dirty="0"/>
          </a:p>
        </p:txBody>
      </p:sp>
      <p:graphicFrame>
        <p:nvGraphicFramePr>
          <p:cNvPr id="23555" name="Object 3"/>
          <p:cNvGraphicFramePr>
            <a:graphicFrameLocks noChangeAspect="1"/>
          </p:cNvGraphicFramePr>
          <p:nvPr/>
        </p:nvGraphicFramePr>
        <p:xfrm>
          <a:off x="457199" y="1600200"/>
          <a:ext cx="1765293" cy="1477694"/>
        </p:xfrm>
        <a:graphic>
          <a:graphicData uri="http://schemas.openxmlformats.org/presentationml/2006/ole">
            <p:oleObj spid="_x0000_s24578"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800" b="1" dirty="0"/>
              <a:t>OMD 4 : Réduire de deux tiers la mortalité des enfants de moins de 5 ans</a:t>
            </a:r>
            <a:r>
              <a:rPr lang="nl-NL" sz="2800" dirty="0" smtClean="0"/>
              <a:t> </a:t>
            </a:r>
            <a:endParaRPr lang="nl-NL" sz="28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20000"/>
          </a:bodyPr>
          <a:lstStyle/>
          <a:p>
            <a:r>
              <a:rPr lang="fr-FR" b="1" dirty="0" smtClean="0"/>
              <a:t>Monde </a:t>
            </a:r>
            <a:r>
              <a:rPr lang="fr-FR" dirty="0" smtClean="0"/>
              <a:t>: </a:t>
            </a:r>
            <a:r>
              <a:rPr lang="fr-FR" dirty="0"/>
              <a:t>Depuis 1990, le taux de mortalité des moins de cinq ans dans les pays en développement a baissé de 28 pour cent, passant de 100 décès pour 1 000 naissances vivantes à 72 en </a:t>
            </a:r>
            <a:r>
              <a:rPr lang="fr-FR" dirty="0" smtClean="0"/>
              <a:t>2008 (</a:t>
            </a:r>
            <a:r>
              <a:rPr lang="fr-FR" dirty="0"/>
              <a:t>il y a eu chaque jour 10 000 décès d’enfants de moins qu’en </a:t>
            </a:r>
            <a:r>
              <a:rPr lang="fr-FR" dirty="0" smtClean="0"/>
              <a:t>1990). </a:t>
            </a:r>
            <a:endParaRPr lang="nl-NL" dirty="0" smtClean="0"/>
          </a:p>
          <a:p>
            <a:r>
              <a:rPr lang="nl-NL" b="1" dirty="0" err="1" smtClean="0"/>
              <a:t>Le</a:t>
            </a:r>
            <a:r>
              <a:rPr lang="nl-NL" b="1" dirty="0" smtClean="0"/>
              <a:t> Burundi : </a:t>
            </a:r>
            <a:r>
              <a:rPr lang="fr-FR" dirty="0"/>
              <a:t>Le taux de mortalité des moins de 5 ans en 1990 était de 203 décès sur mille naissances vivantes, et en 2006, il était de </a:t>
            </a:r>
            <a:r>
              <a:rPr lang="fr-FR" b="1" dirty="0"/>
              <a:t>168</a:t>
            </a:r>
            <a:r>
              <a:rPr lang="fr-FR" dirty="0"/>
              <a:t> décès.</a:t>
            </a:r>
            <a:endParaRPr lang="nl-NL" dirty="0" smtClean="0"/>
          </a:p>
          <a:p>
            <a:r>
              <a:rPr lang="fr-FR" dirty="0"/>
              <a:t>Ce taux doit être réduit jusqu’à </a:t>
            </a:r>
            <a:r>
              <a:rPr lang="fr-FR" b="1" dirty="0"/>
              <a:t>68</a:t>
            </a:r>
            <a:r>
              <a:rPr lang="fr-FR" dirty="0"/>
              <a:t> décès sur mille naissances vivantes en 2015</a:t>
            </a:r>
            <a:r>
              <a:rPr lang="fr-FR" dirty="0" smtClean="0"/>
              <a:t>.</a:t>
            </a:r>
          </a:p>
          <a:p>
            <a:r>
              <a:rPr lang="fr-FR" dirty="0" smtClean="0"/>
              <a:t>Possibilité d’atteinte en 2015 </a:t>
            </a:r>
            <a:r>
              <a:rPr lang="nl-BE" dirty="0" smtClean="0"/>
              <a:t>: </a:t>
            </a:r>
            <a:r>
              <a:rPr lang="nl-BE" b="1" dirty="0" smtClean="0"/>
              <a:t>Impossible</a:t>
            </a:r>
            <a:endParaRPr lang="nl-NL" b="1" dirty="0" smtClean="0"/>
          </a:p>
          <a:p>
            <a:endParaRPr lang="fr-FR" dirty="0"/>
          </a:p>
        </p:txBody>
      </p:sp>
      <p:graphicFrame>
        <p:nvGraphicFramePr>
          <p:cNvPr id="25603" name="Object 3"/>
          <p:cNvGraphicFramePr>
            <a:graphicFrameLocks noChangeAspect="1"/>
          </p:cNvGraphicFramePr>
          <p:nvPr/>
        </p:nvGraphicFramePr>
        <p:xfrm>
          <a:off x="457199" y="1600199"/>
          <a:ext cx="1765293" cy="1563790"/>
        </p:xfrm>
        <a:graphic>
          <a:graphicData uri="http://schemas.openxmlformats.org/presentationml/2006/ole">
            <p:oleObj spid="_x0000_s25603"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400" b="1" dirty="0"/>
              <a:t>OMD 5 : Améliorer la santé maternelle en réduisant de trois quarts, la mortalité maternelle</a:t>
            </a:r>
            <a:r>
              <a:rPr lang="nl-NL" sz="2400" dirty="0" smtClean="0"/>
              <a:t> </a:t>
            </a:r>
            <a:endParaRPr lang="nl-NL" sz="24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20000"/>
          </a:bodyPr>
          <a:lstStyle/>
          <a:p>
            <a:r>
              <a:rPr lang="fr-FR" b="1" dirty="0" smtClean="0"/>
              <a:t>Monde </a:t>
            </a:r>
            <a:r>
              <a:rPr lang="fr-FR" dirty="0" smtClean="0"/>
              <a:t>: </a:t>
            </a:r>
            <a:r>
              <a:rPr lang="fr-FR" dirty="0"/>
              <a:t>La proportion de femmes dans les pays en développement ayant accouché en présence de personnel qualifié est passée de 53 pour cent en 1990 à 63 pour cent en 2008.</a:t>
            </a:r>
            <a:r>
              <a:rPr lang="fr-FR" dirty="0" smtClean="0"/>
              <a:t> </a:t>
            </a:r>
            <a:endParaRPr lang="nl-NL" dirty="0" smtClean="0"/>
          </a:p>
          <a:p>
            <a:r>
              <a:rPr lang="nl-NL" b="1" dirty="0" err="1" smtClean="0"/>
              <a:t>Le</a:t>
            </a:r>
            <a:r>
              <a:rPr lang="nl-NL" b="1" dirty="0" smtClean="0"/>
              <a:t> Burundi : </a:t>
            </a:r>
            <a:r>
              <a:rPr lang="fr-FR" dirty="0"/>
              <a:t>A partir de 1990 le taux de la mortalité maternelle était de 800 pour 100.000 naissances vivantes et s’y est maintenue durant toute la période de la crise pour retomber à </a:t>
            </a:r>
            <a:r>
              <a:rPr lang="fr-FR" b="1" dirty="0"/>
              <a:t>620</a:t>
            </a:r>
            <a:r>
              <a:rPr lang="fr-FR" dirty="0"/>
              <a:t> décès pour 100.000 naissances en 2008.</a:t>
            </a:r>
            <a:r>
              <a:rPr lang="fr-FR" dirty="0" smtClean="0"/>
              <a:t> </a:t>
            </a:r>
            <a:endParaRPr lang="nl-NL" dirty="0" smtClean="0"/>
          </a:p>
          <a:p>
            <a:r>
              <a:rPr lang="fr-FR" dirty="0"/>
              <a:t>Il est néanmoins improbable que le taux ciblé de </a:t>
            </a:r>
            <a:r>
              <a:rPr lang="fr-FR" b="1" dirty="0"/>
              <a:t>200</a:t>
            </a:r>
            <a:r>
              <a:rPr lang="fr-FR" dirty="0"/>
              <a:t> pour 100.000 naissances soit atteint en 2015.</a:t>
            </a:r>
            <a:endParaRPr lang="nl-NL" dirty="0"/>
          </a:p>
          <a:p>
            <a:r>
              <a:rPr lang="fr-FR" dirty="0" smtClean="0"/>
              <a:t>Possibilité d’atteinte en 2015 </a:t>
            </a:r>
            <a:r>
              <a:rPr lang="nl-BE" dirty="0" smtClean="0"/>
              <a:t>: </a:t>
            </a:r>
            <a:r>
              <a:rPr lang="nl-BE" b="1" dirty="0" smtClean="0"/>
              <a:t>Impossible</a:t>
            </a:r>
            <a:endParaRPr lang="nl-NL" b="1" dirty="0" smtClean="0"/>
          </a:p>
          <a:p>
            <a:endParaRPr lang="fr-FR" dirty="0"/>
          </a:p>
        </p:txBody>
      </p:sp>
      <p:graphicFrame>
        <p:nvGraphicFramePr>
          <p:cNvPr id="26627" name="Object 3"/>
          <p:cNvGraphicFramePr>
            <a:graphicFrameLocks noChangeAspect="1"/>
          </p:cNvGraphicFramePr>
          <p:nvPr/>
        </p:nvGraphicFramePr>
        <p:xfrm>
          <a:off x="457199" y="1600199"/>
          <a:ext cx="1765293" cy="1563789"/>
        </p:xfrm>
        <a:graphic>
          <a:graphicData uri="http://schemas.openxmlformats.org/presentationml/2006/ole">
            <p:oleObj spid="_x0000_s26627"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800" b="1" dirty="0"/>
              <a:t>OMD 6 : Inverser la tendance en matière de propagation du VIH/SIDA et du paludisme</a:t>
            </a:r>
            <a:r>
              <a:rPr lang="nl-NL" sz="2800" dirty="0" smtClean="0"/>
              <a:t> </a:t>
            </a:r>
            <a:endParaRPr lang="nl-NL" sz="2800" dirty="0"/>
          </a:p>
        </p:txBody>
      </p:sp>
      <p:sp>
        <p:nvSpPr>
          <p:cNvPr id="6" name="Tijdelijke aanduiding voor inhoud 5"/>
          <p:cNvSpPr>
            <a:spLocks noGrp="1"/>
          </p:cNvSpPr>
          <p:nvPr>
            <p:ph sz="half" idx="1"/>
          </p:nvPr>
        </p:nvSpPr>
        <p:spPr>
          <a:xfrm>
            <a:off x="2222493" y="1600200"/>
            <a:ext cx="6464307" cy="4525963"/>
          </a:xfrm>
        </p:spPr>
        <p:txBody>
          <a:bodyPr>
            <a:normAutofit fontScale="70000" lnSpcReduction="20000"/>
          </a:bodyPr>
          <a:lstStyle/>
          <a:p>
            <a:r>
              <a:rPr lang="fr-FR" b="1" dirty="0" smtClean="0"/>
              <a:t>Monde </a:t>
            </a:r>
            <a:r>
              <a:rPr lang="fr-FR" dirty="0" smtClean="0"/>
              <a:t>: </a:t>
            </a:r>
            <a:r>
              <a:rPr lang="fr-FR" dirty="0"/>
              <a:t>La moitié de la population mondiale est exposée au paludisme et quelque 243 millions de cas auraient causé près de 863 000 décès en 2008, dont 767 000 (89 pour cent) en Afrique.</a:t>
            </a:r>
            <a:endParaRPr lang="nl-NL" dirty="0" smtClean="0"/>
          </a:p>
          <a:p>
            <a:r>
              <a:rPr lang="fr-FR" dirty="0"/>
              <a:t>La production mondiale de moustiquaires a quintuplé depuis 2004 : elle est passée de 30 millions à 150 millions.</a:t>
            </a:r>
            <a:endParaRPr lang="nl-NL" dirty="0" smtClean="0"/>
          </a:p>
          <a:p>
            <a:r>
              <a:rPr lang="fr-FR" dirty="0"/>
              <a:t>Vingt des 26 pays d’Afrique disposant de telles données rapportent que la couverture a plus que quintuplé pendant cette </a:t>
            </a:r>
            <a:r>
              <a:rPr lang="fr-FR" dirty="0" smtClean="0"/>
              <a:t>période.</a:t>
            </a:r>
            <a:endParaRPr lang="nl-NL" dirty="0" smtClean="0"/>
          </a:p>
          <a:p>
            <a:r>
              <a:rPr lang="nl-NL" b="1" dirty="0" err="1" smtClean="0"/>
              <a:t>Le</a:t>
            </a:r>
            <a:r>
              <a:rPr lang="nl-NL" b="1" dirty="0" smtClean="0"/>
              <a:t> Burundi : </a:t>
            </a:r>
            <a:r>
              <a:rPr lang="fr-FR" dirty="0"/>
              <a:t>En 1990, 7,5% des décès étaient dus au paludisme. Ce pourcentage a fluctué beaucoup, pour atteindre un taux de 1,9% en 2006. Le taux de prévalence s’élève à 24,6% en 2008.</a:t>
            </a:r>
            <a:endParaRPr lang="nl-NL" dirty="0"/>
          </a:p>
          <a:p>
            <a:r>
              <a:rPr lang="fr-FR" dirty="0" smtClean="0"/>
              <a:t>Possibilité d’atteinte en 2015 </a:t>
            </a:r>
            <a:r>
              <a:rPr lang="nl-BE" dirty="0" smtClean="0"/>
              <a:t>: </a:t>
            </a:r>
            <a:r>
              <a:rPr lang="nl-BE" b="1" dirty="0" smtClean="0"/>
              <a:t>Impossible</a:t>
            </a:r>
            <a:endParaRPr lang="nl-NL" b="1" dirty="0" smtClean="0"/>
          </a:p>
        </p:txBody>
      </p:sp>
      <p:graphicFrame>
        <p:nvGraphicFramePr>
          <p:cNvPr id="27651" name="Object 3"/>
          <p:cNvGraphicFramePr>
            <a:graphicFrameLocks noChangeAspect="1"/>
          </p:cNvGraphicFramePr>
          <p:nvPr/>
        </p:nvGraphicFramePr>
        <p:xfrm>
          <a:off x="457199" y="1600200"/>
          <a:ext cx="1765293" cy="1305504"/>
        </p:xfrm>
        <a:graphic>
          <a:graphicData uri="http://schemas.openxmlformats.org/presentationml/2006/ole">
            <p:oleObj spid="_x0000_s27651"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800" b="1" dirty="0"/>
              <a:t>OMD 7 : Réaliser un développement durable et assurer la viabilité de l’environnement</a:t>
            </a:r>
            <a:r>
              <a:rPr lang="nl-NL" sz="2800" dirty="0" smtClean="0"/>
              <a:t> </a:t>
            </a:r>
            <a:endParaRPr lang="nl-NL" sz="28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20000"/>
          </a:bodyPr>
          <a:lstStyle/>
          <a:p>
            <a:r>
              <a:rPr lang="fr-FR" b="1" dirty="0" smtClean="0"/>
              <a:t>Monde </a:t>
            </a:r>
            <a:r>
              <a:rPr lang="fr-FR" dirty="0" smtClean="0"/>
              <a:t>: </a:t>
            </a:r>
            <a:r>
              <a:rPr lang="fr-FR" dirty="0"/>
              <a:t>Au cours de la dernière décennie, environ 13 millions d’hectares de </a:t>
            </a:r>
            <a:r>
              <a:rPr lang="fr-FR" b="1" dirty="0"/>
              <a:t>forêt </a:t>
            </a:r>
            <a:r>
              <a:rPr lang="fr-FR" dirty="0"/>
              <a:t>dans le monde ont été perdus pour causes naturelles ou convertis à d’autres usages, contre 16 millions par an dans les années 1990.</a:t>
            </a:r>
            <a:endParaRPr lang="nl-NL" dirty="0" smtClean="0"/>
          </a:p>
          <a:p>
            <a:r>
              <a:rPr lang="nl-NL" b="1" dirty="0" err="1" smtClean="0"/>
              <a:t>Le</a:t>
            </a:r>
            <a:r>
              <a:rPr lang="nl-NL" b="1" dirty="0" smtClean="0"/>
              <a:t> Burundi : </a:t>
            </a:r>
            <a:r>
              <a:rPr lang="fr-FR" dirty="0"/>
              <a:t>En 2006, le Burundi avait 6,3% de zones forestières. Même s’il n’existe pas de statistiques sur le taux de déforestation au Burundi, il est clair que la déforestation se fait à grands pas, sachant que le bois et les produits </a:t>
            </a:r>
            <a:r>
              <a:rPr lang="fr-FR" dirty="0" err="1"/>
              <a:t>lignocellulosiques</a:t>
            </a:r>
            <a:r>
              <a:rPr lang="fr-FR" dirty="0"/>
              <a:t> présentent plus de 96% du bilan énergétique du pays.</a:t>
            </a:r>
            <a:r>
              <a:rPr lang="fr-FR" dirty="0" smtClean="0"/>
              <a:t> </a:t>
            </a:r>
            <a:endParaRPr lang="nl-NL" dirty="0" smtClean="0"/>
          </a:p>
          <a:p>
            <a:r>
              <a:rPr lang="fr-FR" dirty="0" smtClean="0"/>
              <a:t>Possibilité d’atteinte en 2015 </a:t>
            </a:r>
            <a:r>
              <a:rPr lang="nl-BE" dirty="0" smtClean="0"/>
              <a:t>: </a:t>
            </a:r>
            <a:r>
              <a:rPr lang="nl-BE" b="1" dirty="0" smtClean="0"/>
              <a:t>Impossible</a:t>
            </a:r>
            <a:endParaRPr lang="nl-NL" b="1" dirty="0" smtClean="0"/>
          </a:p>
        </p:txBody>
      </p:sp>
      <p:graphicFrame>
        <p:nvGraphicFramePr>
          <p:cNvPr id="28675" name="Object 3"/>
          <p:cNvGraphicFramePr>
            <a:graphicFrameLocks noChangeAspect="1"/>
          </p:cNvGraphicFramePr>
          <p:nvPr/>
        </p:nvGraphicFramePr>
        <p:xfrm>
          <a:off x="457199" y="1600200"/>
          <a:ext cx="1765293" cy="1283980"/>
        </p:xfrm>
        <a:graphic>
          <a:graphicData uri="http://schemas.openxmlformats.org/presentationml/2006/ole">
            <p:oleObj spid="_x0000_s28675"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800" b="1" dirty="0"/>
              <a:t>OMD 7 : Réaliser un développement durable et assurer la viabilité de </a:t>
            </a:r>
            <a:r>
              <a:rPr lang="fr-FR" sz="2800" b="1" dirty="0" smtClean="0"/>
              <a:t>l’environnement (</a:t>
            </a:r>
            <a:r>
              <a:rPr lang="fr-FR" sz="2800" b="1" dirty="0" err="1" smtClean="0"/>
              <a:t>cont</a:t>
            </a:r>
            <a:r>
              <a:rPr lang="fr-FR" sz="2800" b="1" dirty="0" smtClean="0"/>
              <a:t>.)</a:t>
            </a:r>
            <a:r>
              <a:rPr lang="nl-NL" sz="2800" dirty="0" smtClean="0"/>
              <a:t> </a:t>
            </a:r>
            <a:endParaRPr lang="nl-NL" sz="28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10000"/>
          </a:bodyPr>
          <a:lstStyle/>
          <a:p>
            <a:r>
              <a:rPr lang="fr-FR" b="1" dirty="0" smtClean="0"/>
              <a:t>Monde </a:t>
            </a:r>
            <a:r>
              <a:rPr lang="fr-FR" dirty="0" smtClean="0"/>
              <a:t>: </a:t>
            </a:r>
            <a:r>
              <a:rPr lang="fr-FR" dirty="0"/>
              <a:t>Si les tendances actuelles se poursuivent, la cible OMD concernant </a:t>
            </a:r>
            <a:r>
              <a:rPr lang="fr-FR" b="1" dirty="0"/>
              <a:t>l’eau potable </a:t>
            </a:r>
            <a:r>
              <a:rPr lang="fr-FR" dirty="0"/>
              <a:t>sera atteinte, voire dépassée en 2015 au plan mondial. À cette époque, quelque 86 pour cent de la population des régions en développement devraient avoir accès à des sources améliorées d’eau potable</a:t>
            </a:r>
            <a:r>
              <a:rPr lang="fr-FR" dirty="0" smtClean="0"/>
              <a:t>.</a:t>
            </a:r>
            <a:endParaRPr lang="nl-NL" dirty="0" smtClean="0"/>
          </a:p>
          <a:p>
            <a:r>
              <a:rPr lang="nl-NL" b="1" dirty="0" err="1" smtClean="0"/>
              <a:t>Le</a:t>
            </a:r>
            <a:r>
              <a:rPr lang="nl-NL" b="1" dirty="0" smtClean="0"/>
              <a:t> Burundi : </a:t>
            </a:r>
            <a:r>
              <a:rPr lang="fr-FR" dirty="0"/>
              <a:t>La moyenne nationale d’accès à l’eau potable a évolué de 51,9% de la population en 1990 à 64,3% en 2005. L’objectif 2015 pour le Burundi est de 73,5%.</a:t>
            </a:r>
            <a:r>
              <a:rPr lang="fr-FR" dirty="0" smtClean="0"/>
              <a:t> </a:t>
            </a:r>
            <a:endParaRPr lang="nl-NL" dirty="0" smtClean="0"/>
          </a:p>
          <a:p>
            <a:r>
              <a:rPr lang="fr-FR" dirty="0" smtClean="0"/>
              <a:t>Possibilité d’atteinte en 2015 </a:t>
            </a:r>
            <a:r>
              <a:rPr lang="nl-BE" dirty="0" smtClean="0"/>
              <a:t>: </a:t>
            </a:r>
            <a:r>
              <a:rPr lang="nl-BE" b="1" dirty="0" smtClean="0"/>
              <a:t>Probable</a:t>
            </a:r>
            <a:endParaRPr lang="nl-NL" b="1" dirty="0" smtClean="0"/>
          </a:p>
        </p:txBody>
      </p:sp>
      <p:graphicFrame>
        <p:nvGraphicFramePr>
          <p:cNvPr id="28675" name="Object 3"/>
          <p:cNvGraphicFramePr>
            <a:graphicFrameLocks noChangeAspect="1"/>
          </p:cNvGraphicFramePr>
          <p:nvPr/>
        </p:nvGraphicFramePr>
        <p:xfrm>
          <a:off x="457199" y="1600200"/>
          <a:ext cx="1765293" cy="1283980"/>
        </p:xfrm>
        <a:graphic>
          <a:graphicData uri="http://schemas.openxmlformats.org/presentationml/2006/ole">
            <p:oleObj spid="_x0000_s29698"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2000" b="1" dirty="0"/>
              <a:t>OMD 8 : Créer un partenariat mondial pour le développement, avec des objectifs pour l’aide, les échanges et l’allègement de la dette</a:t>
            </a:r>
            <a:endParaRPr lang="nl-NL" sz="20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20000"/>
          </a:bodyPr>
          <a:lstStyle/>
          <a:p>
            <a:r>
              <a:rPr lang="nl-NL" b="1" dirty="0" err="1" smtClean="0"/>
              <a:t>Le</a:t>
            </a:r>
            <a:r>
              <a:rPr lang="nl-NL" b="1" dirty="0" smtClean="0"/>
              <a:t> Burundi </a:t>
            </a:r>
            <a:r>
              <a:rPr lang="fr-FR" dirty="0"/>
              <a:t>L’aide officielle a augmenté considérablement. En 2000, le Burundi recevrait 159,1 millions de $USD et en 2009, c’était 455 millions de $USD</a:t>
            </a:r>
            <a:r>
              <a:rPr lang="fr-FR" dirty="0" smtClean="0"/>
              <a:t>.</a:t>
            </a:r>
            <a:endParaRPr lang="nl-NL" dirty="0" smtClean="0"/>
          </a:p>
          <a:p>
            <a:r>
              <a:rPr lang="fr-FR" dirty="0"/>
              <a:t>Le Burundi a attient le point d’achèvement PPTE en janvier 2009 : ainsi le pays a bénéficié d’un enlèvement de dettes de 826 millions USD. La viabilité de la dette est atteinte avec un taux de 37,4%</a:t>
            </a:r>
            <a:r>
              <a:rPr lang="fr-FR" dirty="0" smtClean="0"/>
              <a:t>.</a:t>
            </a:r>
            <a:endParaRPr lang="nl-NL" dirty="0" smtClean="0"/>
          </a:p>
          <a:p>
            <a:r>
              <a:rPr lang="fr-FR" dirty="0" smtClean="0"/>
              <a:t>Possibilité d’atteinte en 2015 </a:t>
            </a:r>
            <a:r>
              <a:rPr lang="nl-BE" dirty="0" smtClean="0"/>
              <a:t>:</a:t>
            </a:r>
          </a:p>
          <a:p>
            <a:pPr lvl="1"/>
            <a:r>
              <a:rPr lang="fr-FR" b="1" dirty="0" smtClean="0"/>
              <a:t>Possible</a:t>
            </a:r>
            <a:r>
              <a:rPr lang="fr-FR" b="1" dirty="0"/>
              <a:t> : Viabilité de la dette</a:t>
            </a:r>
            <a:endParaRPr lang="nl-NL" dirty="0"/>
          </a:p>
          <a:p>
            <a:pPr lvl="1"/>
            <a:r>
              <a:rPr lang="fr-FR" b="1" dirty="0"/>
              <a:t>Impossible : Accès au marché, nombre de téléphones par 1000 habitants et nombre d’ordinateur.</a:t>
            </a:r>
            <a:r>
              <a:rPr lang="nl-NL" dirty="0" smtClean="0"/>
              <a:t> </a:t>
            </a:r>
            <a:endParaRPr lang="nl-NL" b="1" dirty="0" smtClean="0"/>
          </a:p>
        </p:txBody>
      </p:sp>
      <p:graphicFrame>
        <p:nvGraphicFramePr>
          <p:cNvPr id="30723" name="Object 3"/>
          <p:cNvGraphicFramePr>
            <a:graphicFrameLocks noChangeAspect="1"/>
          </p:cNvGraphicFramePr>
          <p:nvPr/>
        </p:nvGraphicFramePr>
        <p:xfrm>
          <a:off x="457199" y="1600200"/>
          <a:ext cx="1765293" cy="1283980"/>
        </p:xfrm>
        <a:graphic>
          <a:graphicData uri="http://schemas.openxmlformats.org/presentationml/2006/ole">
            <p:oleObj spid="_x0000_s30723"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200" b="1" dirty="0" smtClean="0"/>
              <a:t>Les OMD au Burundi : Résume</a:t>
            </a:r>
            <a:endParaRPr lang="nl-NL" sz="3200" dirty="0"/>
          </a:p>
        </p:txBody>
      </p:sp>
      <p:sp>
        <p:nvSpPr>
          <p:cNvPr id="6" name="Tijdelijke aanduiding voor inhoud 5"/>
          <p:cNvSpPr>
            <a:spLocks noGrp="1"/>
          </p:cNvSpPr>
          <p:nvPr>
            <p:ph idx="1"/>
          </p:nvPr>
        </p:nvSpPr>
        <p:spPr/>
        <p:txBody>
          <a:bodyPr>
            <a:normAutofit/>
          </a:bodyPr>
          <a:lstStyle/>
          <a:p>
            <a:r>
              <a:rPr lang="fr-FR" dirty="0"/>
              <a:t>La situation des OMD au Burundi est malheureusement très pessimiste.</a:t>
            </a:r>
            <a:r>
              <a:rPr lang="fr-FR" dirty="0" smtClean="0"/>
              <a:t> </a:t>
            </a:r>
          </a:p>
          <a:p>
            <a:r>
              <a:rPr lang="fr-FR" dirty="0" smtClean="0"/>
              <a:t>Du </a:t>
            </a:r>
            <a:r>
              <a:rPr lang="fr-FR" dirty="0"/>
              <a:t>total des 16 cibles des Objectifs Millénaire pour le Développement, un seul sera probablement atteint. Il s’agit de la </a:t>
            </a:r>
            <a:r>
              <a:rPr lang="fr-FR" b="1" dirty="0"/>
              <a:t>disparité entre les filles et garçons dans l’enseignement primaire</a:t>
            </a:r>
            <a:r>
              <a:rPr lang="fr-FR" dirty="0"/>
              <a:t>.</a:t>
            </a:r>
            <a:r>
              <a:rPr lang="nl-NL"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200" b="1" dirty="0" smtClean="0"/>
              <a:t>Les OMD au Burundi : Résume (</a:t>
            </a:r>
            <a:r>
              <a:rPr lang="fr-FR" sz="3200" b="1" dirty="0" err="1" smtClean="0"/>
              <a:t>cont</a:t>
            </a:r>
            <a:r>
              <a:rPr lang="fr-FR" sz="3200" b="1" dirty="0" smtClean="0"/>
              <a:t>.)</a:t>
            </a:r>
            <a:endParaRPr lang="nl-NL" sz="3200" dirty="0"/>
          </a:p>
        </p:txBody>
      </p:sp>
      <p:sp>
        <p:nvSpPr>
          <p:cNvPr id="6" name="Tijdelijke aanduiding voor inhoud 5"/>
          <p:cNvSpPr>
            <a:spLocks noGrp="1"/>
          </p:cNvSpPr>
          <p:nvPr>
            <p:ph idx="1"/>
          </p:nvPr>
        </p:nvSpPr>
        <p:spPr/>
        <p:txBody>
          <a:bodyPr>
            <a:normAutofit fontScale="92500" lnSpcReduction="20000"/>
          </a:bodyPr>
          <a:lstStyle/>
          <a:p>
            <a:pPr lvl="0"/>
            <a:r>
              <a:rPr lang="fr-FR" dirty="0" smtClean="0"/>
              <a:t>7 cibles ont la possibilité d’être réalisés, si l’on continue les efforts qui sont en train d’être menés.</a:t>
            </a:r>
            <a:r>
              <a:rPr lang="fr-FR" dirty="0" smtClean="0"/>
              <a:t> </a:t>
            </a:r>
          </a:p>
          <a:p>
            <a:pPr lvl="1"/>
            <a:r>
              <a:rPr lang="fr-FR" dirty="0" smtClean="0"/>
              <a:t>Une </a:t>
            </a:r>
            <a:r>
              <a:rPr lang="fr-FR" dirty="0"/>
              <a:t>éducation primaire pour tous</a:t>
            </a:r>
            <a:endParaRPr lang="nl-NL" dirty="0"/>
          </a:p>
          <a:p>
            <a:pPr lvl="1"/>
            <a:r>
              <a:rPr lang="fr-FR" dirty="0"/>
              <a:t>L’égalité des sexes dans l’enseignement secondaire</a:t>
            </a:r>
            <a:endParaRPr lang="nl-NL" dirty="0"/>
          </a:p>
          <a:p>
            <a:pPr lvl="1"/>
            <a:r>
              <a:rPr lang="fr-FR" dirty="0"/>
              <a:t>Une maîtrise du paludisme et d’autres grandes maladies (sans VIH/SIDA)</a:t>
            </a:r>
            <a:endParaRPr lang="nl-NL" dirty="0"/>
          </a:p>
          <a:p>
            <a:pPr lvl="1"/>
            <a:r>
              <a:rPr lang="fr-FR" dirty="0"/>
              <a:t>L’accès à l’eau</a:t>
            </a:r>
            <a:endParaRPr lang="nl-NL" dirty="0"/>
          </a:p>
          <a:p>
            <a:pPr lvl="1"/>
            <a:r>
              <a:rPr lang="fr-FR" dirty="0"/>
              <a:t>La viabilité des dettes</a:t>
            </a:r>
            <a:endParaRPr lang="nl-NL" dirty="0"/>
          </a:p>
          <a:p>
            <a:pPr lvl="1"/>
            <a:r>
              <a:rPr lang="fr-FR" dirty="0"/>
              <a:t>Réduction du taux de chômage (mais le rapport manquent des chiffres)</a:t>
            </a:r>
            <a:endParaRPr lang="nl-NL" dirty="0"/>
          </a:p>
          <a:p>
            <a:pPr lvl="1"/>
            <a:r>
              <a:rPr lang="fr-FR" dirty="0"/>
              <a:t>Accès aux médicaments de base à un coût </a:t>
            </a:r>
            <a:r>
              <a:rPr lang="fr-FR" dirty="0" smtClean="0"/>
              <a:t>abordable</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Agenda</a:t>
            </a:r>
            <a:endParaRPr lang="fr-FR" dirty="0"/>
          </a:p>
        </p:txBody>
      </p:sp>
      <p:sp>
        <p:nvSpPr>
          <p:cNvPr id="3" name="Tijdelijke aanduiding voor inhoud 2"/>
          <p:cNvSpPr>
            <a:spLocks noGrp="1"/>
          </p:cNvSpPr>
          <p:nvPr>
            <p:ph idx="1"/>
          </p:nvPr>
        </p:nvSpPr>
        <p:spPr/>
        <p:txBody>
          <a:bodyPr/>
          <a:lstStyle/>
          <a:p>
            <a:r>
              <a:rPr lang="fr-FR" dirty="0" smtClean="0"/>
              <a:t>Historique des OMD</a:t>
            </a:r>
          </a:p>
          <a:p>
            <a:r>
              <a:rPr lang="fr-FR" dirty="0" smtClean="0"/>
              <a:t>Les OMD au Burundi</a:t>
            </a:r>
          </a:p>
          <a:p>
            <a:r>
              <a:rPr lang="fr-FR" dirty="0" smtClean="0"/>
              <a:t>Quelques perspectifs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Quelques perspectifs</a:t>
            </a:r>
            <a:endParaRPr lang="fr-FR" dirty="0"/>
          </a:p>
        </p:txBody>
      </p:sp>
      <p:sp>
        <p:nvSpPr>
          <p:cNvPr id="3" name="Tijdelijke aanduiding voor inhoud 2"/>
          <p:cNvSpPr>
            <a:spLocks noGrp="1"/>
          </p:cNvSpPr>
          <p:nvPr>
            <p:ph idx="1"/>
          </p:nvPr>
        </p:nvSpPr>
        <p:spPr/>
        <p:txBody>
          <a:bodyPr>
            <a:normAutofit lnSpcReduction="10000"/>
          </a:bodyPr>
          <a:lstStyle/>
          <a:p>
            <a:r>
              <a:rPr lang="fr-FR" dirty="0" smtClean="0"/>
              <a:t>Année importante :</a:t>
            </a:r>
          </a:p>
          <a:p>
            <a:pPr lvl="1"/>
            <a:r>
              <a:rPr lang="fr-FR" dirty="0" smtClean="0"/>
              <a:t>Il nous reste seulement 5 ans</a:t>
            </a:r>
          </a:p>
          <a:p>
            <a:pPr lvl="1"/>
            <a:r>
              <a:rPr lang="fr-FR" dirty="0" smtClean="0"/>
              <a:t>Nouveau gouvernement</a:t>
            </a:r>
          </a:p>
          <a:p>
            <a:pPr lvl="1"/>
            <a:r>
              <a:rPr lang="fr-FR" dirty="0" smtClean="0"/>
              <a:t>Nouvelle stratégie PNDS</a:t>
            </a:r>
          </a:p>
          <a:p>
            <a:pPr lvl="1"/>
            <a:r>
              <a:rPr lang="fr-FR" dirty="0" smtClean="0"/>
              <a:t>Deuxième Génération CSLP</a:t>
            </a:r>
          </a:p>
          <a:p>
            <a:r>
              <a:rPr lang="fr-FR" dirty="0" smtClean="0"/>
              <a:t>Mécanismes de coordination se renforcent (surtout au niveau sectoriel et stratégique)</a:t>
            </a:r>
          </a:p>
          <a:p>
            <a:r>
              <a:rPr lang="fr-FR" dirty="0" smtClean="0"/>
              <a:t>Attention accrue sur l’efficacité de l’aide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gn="ctr">
              <a:buNone/>
            </a:pPr>
            <a:r>
              <a:rPr lang="fr-FR" sz="4400" dirty="0" smtClean="0"/>
              <a:t>Je vous remercie pour votre aimable attention</a:t>
            </a:r>
            <a:endParaRPr lang="fr-FR" sz="4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600" dirty="0" smtClean="0"/>
              <a:t>Historique des Objectif Millénaires pour le Développement</a:t>
            </a:r>
            <a:endParaRPr lang="fr-FR" sz="3600" dirty="0"/>
          </a:p>
        </p:txBody>
      </p:sp>
      <p:sp>
        <p:nvSpPr>
          <p:cNvPr id="3" name="Tijdelijke aanduiding voor inhoud 2"/>
          <p:cNvSpPr>
            <a:spLocks noGrp="1"/>
          </p:cNvSpPr>
          <p:nvPr>
            <p:ph idx="1"/>
          </p:nvPr>
        </p:nvSpPr>
        <p:spPr/>
        <p:txBody>
          <a:bodyPr>
            <a:normAutofit lnSpcReduction="10000"/>
          </a:bodyPr>
          <a:lstStyle/>
          <a:p>
            <a:r>
              <a:rPr lang="fr-FR" dirty="0" smtClean="0"/>
              <a:t>Objectifs </a:t>
            </a:r>
            <a:r>
              <a:rPr lang="fr-FR" dirty="0"/>
              <a:t>adoptés en l’an 2000 par le </a:t>
            </a:r>
            <a:r>
              <a:rPr lang="fr-FR" dirty="0">
                <a:solidFill>
                  <a:srgbClr val="000000"/>
                </a:solidFill>
                <a:hlinkClick r:id="rId2"/>
              </a:rPr>
              <a:t>Sommet du Millénaire</a:t>
            </a:r>
            <a:r>
              <a:rPr lang="fr-FR" dirty="0">
                <a:solidFill>
                  <a:srgbClr val="000000"/>
                </a:solidFill>
              </a:rPr>
              <a:t> des </a:t>
            </a:r>
            <a:r>
              <a:rPr lang="fr-FR" dirty="0"/>
              <a:t>Nations Unies dont l’esprit était d’éliminer la pauvreté, la faim, la maladie et les mortalités infantile et maternelle d’ici à 2015</a:t>
            </a:r>
            <a:r>
              <a:rPr lang="fr-FR" dirty="0" smtClean="0"/>
              <a:t>. </a:t>
            </a:r>
          </a:p>
          <a:p>
            <a:r>
              <a:rPr lang="fr-FR" dirty="0" smtClean="0"/>
              <a:t>Les </a:t>
            </a:r>
            <a:r>
              <a:rPr lang="fr-FR" dirty="0"/>
              <a:t>Objectifs du Millénaire pour le </a:t>
            </a:r>
            <a:r>
              <a:rPr lang="fr-FR" dirty="0" smtClean="0"/>
              <a:t>Développement: </a:t>
            </a:r>
          </a:p>
          <a:p>
            <a:pPr lvl="1"/>
            <a:r>
              <a:rPr lang="fr-FR" dirty="0" smtClean="0"/>
              <a:t>8 </a:t>
            </a:r>
            <a:r>
              <a:rPr lang="fr-FR" dirty="0"/>
              <a:t>objectifs, qui sont assortis de 18 cibles avec 48 indicateurs pour mesurer et suivre les progrès accomplis pour chaque objectif </a:t>
            </a:r>
            <a:endParaRPr lang="nl-NL" dirty="0" smtClean="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Citation du SG des Nations Unies</a:t>
            </a:r>
            <a:endParaRPr lang="fr-FR" dirty="0"/>
          </a:p>
        </p:txBody>
      </p:sp>
      <p:sp>
        <p:nvSpPr>
          <p:cNvPr id="3" name="Tijdelijke aanduiding voor inhoud 2"/>
          <p:cNvSpPr>
            <a:spLocks noGrp="1"/>
          </p:cNvSpPr>
          <p:nvPr>
            <p:ph idx="1"/>
          </p:nvPr>
        </p:nvSpPr>
        <p:spPr/>
        <p:txBody>
          <a:bodyPr/>
          <a:lstStyle/>
          <a:p>
            <a:r>
              <a:rPr lang="fr-FR" i="1" dirty="0"/>
              <a:t>« Notre monde possède les connaissances et les ressources nécessaires à la réalisation des OMD </a:t>
            </a:r>
            <a:r>
              <a:rPr lang="fr-FR" i="1" dirty="0" smtClean="0"/>
              <a:t>»</a:t>
            </a:r>
          </a:p>
          <a:p>
            <a:r>
              <a:rPr lang="fr-FR" i="1" dirty="0" smtClean="0"/>
              <a:t>«</a:t>
            </a:r>
            <a:r>
              <a:rPr lang="fr-FR" i="1" dirty="0"/>
              <a:t> Notre défi aujourd’hui est de convenir d’un plan d’action pour réaliser les OMD. »</a:t>
            </a:r>
            <a:endParaRPr lang="nl-NL" i="1" dirty="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Les OMD au Burundi</a:t>
            </a:r>
            <a:endParaRPr lang="fr-FR" dirty="0"/>
          </a:p>
        </p:txBody>
      </p:sp>
      <p:sp>
        <p:nvSpPr>
          <p:cNvPr id="3" name="Tijdelijke aanduiding voor inhoud 2"/>
          <p:cNvSpPr>
            <a:spLocks noGrp="1"/>
          </p:cNvSpPr>
          <p:nvPr>
            <p:ph idx="1"/>
          </p:nvPr>
        </p:nvSpPr>
        <p:spPr/>
        <p:txBody>
          <a:bodyPr>
            <a:normAutofit/>
          </a:bodyPr>
          <a:lstStyle/>
          <a:p>
            <a:r>
              <a:rPr lang="fr-FR" dirty="0"/>
              <a:t>Au Burundi il n’existe pas un suivi régulier des OMD.</a:t>
            </a:r>
            <a:r>
              <a:rPr lang="fr-FR" dirty="0" smtClean="0"/>
              <a:t> </a:t>
            </a:r>
          </a:p>
          <a:p>
            <a:r>
              <a:rPr lang="fr-FR" dirty="0" smtClean="0"/>
              <a:t>Les </a:t>
            </a:r>
            <a:r>
              <a:rPr lang="fr-FR" dirty="0"/>
              <a:t>chiffres et les statistiques ne sont pas bien entretenus et il est par conséquent difficile de mesurer le progrès ou la </a:t>
            </a:r>
            <a:r>
              <a:rPr lang="fr-FR" dirty="0" smtClean="0"/>
              <a:t>régression.</a:t>
            </a:r>
          </a:p>
          <a:p>
            <a:r>
              <a:rPr lang="fr-FR" dirty="0" smtClean="0"/>
              <a:t>L’agrégation </a:t>
            </a:r>
            <a:r>
              <a:rPr lang="fr-FR" dirty="0"/>
              <a:t>à travers d’autres chiffres montre néanmoins que la situation est souvent nettement plus préoccupante qu’en 1990.</a:t>
            </a:r>
            <a:r>
              <a:rPr lang="nl-NL" dirty="0" smtClean="0"/>
              <a:t>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fr-FR" dirty="0" smtClean="0"/>
              <a:t>Situation au Burundi</a:t>
            </a:r>
            <a:br>
              <a:rPr lang="fr-FR" dirty="0" smtClean="0"/>
            </a:br>
            <a:r>
              <a:rPr lang="fr-FR" dirty="0" smtClean="0"/>
              <a:t>par OMD</a:t>
            </a:r>
            <a:endParaRPr lang="fr-FR" dirty="0"/>
          </a:p>
        </p:txBody>
      </p:sp>
      <p:graphicFrame>
        <p:nvGraphicFramePr>
          <p:cNvPr id="20482" name="Object 2"/>
          <p:cNvGraphicFramePr>
            <a:graphicFrameLocks noChangeAspect="1"/>
          </p:cNvGraphicFramePr>
          <p:nvPr/>
        </p:nvGraphicFramePr>
        <p:xfrm>
          <a:off x="457200" y="1600200"/>
          <a:ext cx="1765300" cy="1546225"/>
        </p:xfrm>
        <a:graphic>
          <a:graphicData uri="http://schemas.openxmlformats.org/presentationml/2006/ole">
            <p:oleObj spid="_x0000_s20482" name="Document" r:id="rId3" imgW="1028700" imgH="863600" progId="Word.Document.12">
              <p:link updateAutomatic="1"/>
            </p:oleObj>
          </a:graphicData>
        </a:graphic>
      </p:graphicFrame>
      <p:graphicFrame>
        <p:nvGraphicFramePr>
          <p:cNvPr id="20483" name="Object 3"/>
          <p:cNvGraphicFramePr>
            <a:graphicFrameLocks noChangeAspect="1"/>
          </p:cNvGraphicFramePr>
          <p:nvPr/>
        </p:nvGraphicFramePr>
        <p:xfrm>
          <a:off x="1736875" y="3146425"/>
          <a:ext cx="1755775" cy="1543050"/>
        </p:xfrm>
        <a:graphic>
          <a:graphicData uri="http://schemas.openxmlformats.org/presentationml/2006/ole">
            <p:oleObj spid="_x0000_s20483" name="Document" r:id="rId4" imgW="1028700" imgH="800100" progId="Word.Document.12">
              <p:link updateAutomatic="1"/>
            </p:oleObj>
          </a:graphicData>
        </a:graphic>
      </p:graphicFrame>
      <p:graphicFrame>
        <p:nvGraphicFramePr>
          <p:cNvPr id="20484" name="Object 4"/>
          <p:cNvGraphicFramePr>
            <a:graphicFrameLocks noChangeAspect="1"/>
          </p:cNvGraphicFramePr>
          <p:nvPr/>
        </p:nvGraphicFramePr>
        <p:xfrm>
          <a:off x="3028949" y="1600199"/>
          <a:ext cx="1648883" cy="1546225"/>
        </p:xfrm>
        <a:graphic>
          <a:graphicData uri="http://schemas.openxmlformats.org/presentationml/2006/ole">
            <p:oleObj spid="_x0000_s20484" name="Document" r:id="rId5" imgW="1028700" imgH="800100" progId="Word.Document.12">
              <p:link updateAutomatic="1"/>
            </p:oleObj>
          </a:graphicData>
        </a:graphic>
      </p:graphicFrame>
      <p:graphicFrame>
        <p:nvGraphicFramePr>
          <p:cNvPr id="20485" name="Object 5"/>
          <p:cNvGraphicFramePr>
            <a:graphicFrameLocks noChangeAspect="1"/>
          </p:cNvGraphicFramePr>
          <p:nvPr/>
        </p:nvGraphicFramePr>
        <p:xfrm>
          <a:off x="4677831" y="2794000"/>
          <a:ext cx="1905001" cy="1435100"/>
        </p:xfrm>
        <a:graphic>
          <a:graphicData uri="http://schemas.openxmlformats.org/presentationml/2006/ole">
            <p:oleObj spid="_x0000_s20485" name="Document" r:id="rId6" imgW="1028700" imgH="800100" progId="Word.Document.12">
              <p:link updateAutomatic="1"/>
            </p:oleObj>
          </a:graphicData>
        </a:graphic>
      </p:graphicFrame>
      <p:graphicFrame>
        <p:nvGraphicFramePr>
          <p:cNvPr id="20486" name="Object 6"/>
          <p:cNvGraphicFramePr>
            <a:graphicFrameLocks noChangeAspect="1"/>
          </p:cNvGraphicFramePr>
          <p:nvPr/>
        </p:nvGraphicFramePr>
        <p:xfrm>
          <a:off x="3492650" y="3889374"/>
          <a:ext cx="1699531" cy="1635125"/>
        </p:xfrm>
        <a:graphic>
          <a:graphicData uri="http://schemas.openxmlformats.org/presentationml/2006/ole">
            <p:oleObj spid="_x0000_s20486" name="Document" r:id="rId7" imgW="1028700" imgH="800100" progId="Word.Document.12">
              <p:link updateAutomatic="1"/>
            </p:oleObj>
          </a:graphicData>
        </a:graphic>
      </p:graphicFrame>
      <p:graphicFrame>
        <p:nvGraphicFramePr>
          <p:cNvPr id="20487" name="Object 7"/>
          <p:cNvGraphicFramePr>
            <a:graphicFrameLocks noChangeAspect="1"/>
          </p:cNvGraphicFramePr>
          <p:nvPr/>
        </p:nvGraphicFramePr>
        <p:xfrm>
          <a:off x="6201833" y="1600200"/>
          <a:ext cx="1820334" cy="1193800"/>
        </p:xfrm>
        <a:graphic>
          <a:graphicData uri="http://schemas.openxmlformats.org/presentationml/2006/ole">
            <p:oleObj spid="_x0000_s20487" name="Document" r:id="rId8" imgW="1028700" imgH="800100" progId="Word.Document.12">
              <p:link updateAutomatic="1"/>
            </p:oleObj>
          </a:graphicData>
        </a:graphic>
      </p:graphicFrame>
      <p:graphicFrame>
        <p:nvGraphicFramePr>
          <p:cNvPr id="20488" name="Object 8"/>
          <p:cNvGraphicFramePr>
            <a:graphicFrameLocks noChangeAspect="1"/>
          </p:cNvGraphicFramePr>
          <p:nvPr/>
        </p:nvGraphicFramePr>
        <p:xfrm>
          <a:off x="6582831" y="4289425"/>
          <a:ext cx="1439335" cy="1235074"/>
        </p:xfrm>
        <a:graphic>
          <a:graphicData uri="http://schemas.openxmlformats.org/presentationml/2006/ole">
            <p:oleObj spid="_x0000_s20488" name="Document" r:id="rId9" imgW="1028700" imgH="800100" progId="Word.Document.12">
              <p:link updateAutomatic="1"/>
            </p:oleObj>
          </a:graphicData>
        </a:graphic>
      </p:graphicFrame>
      <p:graphicFrame>
        <p:nvGraphicFramePr>
          <p:cNvPr id="20489" name="Object 9"/>
          <p:cNvGraphicFramePr>
            <a:graphicFrameLocks noChangeAspect="1"/>
          </p:cNvGraphicFramePr>
          <p:nvPr/>
        </p:nvGraphicFramePr>
        <p:xfrm>
          <a:off x="1222525" y="4724398"/>
          <a:ext cx="1806424" cy="1117601"/>
        </p:xfrm>
        <a:graphic>
          <a:graphicData uri="http://schemas.openxmlformats.org/presentationml/2006/ole">
            <p:oleObj spid="_x0000_s20489" name="Document" r:id="rId10" imgW="1028700" imgH="800100" progId="Word.Document.12">
              <p:link updateAutomatic="1"/>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4000" b="1" dirty="0"/>
              <a:t>OMD 1: Réduire de moitié l’extrême pauvreté et la faim</a:t>
            </a:r>
            <a:endParaRPr lang="nl-NL" sz="4000" dirty="0"/>
          </a:p>
        </p:txBody>
      </p:sp>
      <p:sp>
        <p:nvSpPr>
          <p:cNvPr id="6" name="Tijdelijke aanduiding voor inhoud 5"/>
          <p:cNvSpPr>
            <a:spLocks noGrp="1"/>
          </p:cNvSpPr>
          <p:nvPr>
            <p:ph sz="half" idx="1"/>
          </p:nvPr>
        </p:nvSpPr>
        <p:spPr>
          <a:xfrm>
            <a:off x="2222493" y="1600200"/>
            <a:ext cx="6464307" cy="4525963"/>
          </a:xfrm>
        </p:spPr>
        <p:txBody>
          <a:bodyPr>
            <a:normAutofit lnSpcReduction="10000"/>
          </a:bodyPr>
          <a:lstStyle/>
          <a:p>
            <a:r>
              <a:rPr lang="fr-FR" dirty="0" smtClean="0"/>
              <a:t>Monde : Le </a:t>
            </a:r>
            <a:r>
              <a:rPr lang="fr-FR" dirty="0"/>
              <a:t>pourcentage de personnes vivant dans l’extrême pauvreté a été réduit de 46% à 24%</a:t>
            </a:r>
            <a:r>
              <a:rPr lang="nl-NL" dirty="0" smtClean="0"/>
              <a:t> </a:t>
            </a:r>
          </a:p>
          <a:p>
            <a:r>
              <a:rPr lang="fr-FR" dirty="0"/>
              <a:t>L’Objectif 2015 pour le Burundi : </a:t>
            </a:r>
            <a:r>
              <a:rPr lang="fr-FR" b="1" dirty="0"/>
              <a:t>17,5%</a:t>
            </a:r>
            <a:r>
              <a:rPr lang="fr-FR" dirty="0"/>
              <a:t> de la population devra se trouver en dessous du seuil de pauvreté</a:t>
            </a:r>
            <a:r>
              <a:rPr lang="fr-FR" dirty="0" smtClean="0"/>
              <a:t>.</a:t>
            </a:r>
            <a:endParaRPr lang="nl-NL" dirty="0" smtClean="0"/>
          </a:p>
          <a:p>
            <a:r>
              <a:rPr lang="fr-FR" dirty="0"/>
              <a:t>En 2006 (le chiffre le plus récent) : </a:t>
            </a:r>
            <a:r>
              <a:rPr lang="fr-FR" b="1" dirty="0"/>
              <a:t>67%</a:t>
            </a:r>
            <a:r>
              <a:rPr lang="fr-FR" dirty="0"/>
              <a:t> de la population se trouvait en dessous du seuil national de </a:t>
            </a:r>
            <a:r>
              <a:rPr lang="fr-FR" dirty="0" smtClean="0"/>
              <a:t>pauvreté.</a:t>
            </a:r>
          </a:p>
          <a:p>
            <a:r>
              <a:rPr lang="fr-FR" dirty="0" smtClean="0"/>
              <a:t>Possibilité d’atteinte en 2015 : </a:t>
            </a:r>
            <a:r>
              <a:rPr lang="fr-FR" b="1" dirty="0" smtClean="0"/>
              <a:t>Impossible</a:t>
            </a:r>
            <a:endParaRPr lang="nl-NL" b="1" dirty="0" smtClean="0"/>
          </a:p>
          <a:p>
            <a:endParaRPr lang="fr-FR" dirty="0"/>
          </a:p>
        </p:txBody>
      </p:sp>
      <p:graphicFrame>
        <p:nvGraphicFramePr>
          <p:cNvPr id="9218" name="Object 2"/>
          <p:cNvGraphicFramePr>
            <a:graphicFrameLocks noChangeAspect="1"/>
          </p:cNvGraphicFramePr>
          <p:nvPr/>
        </p:nvGraphicFramePr>
        <p:xfrm>
          <a:off x="457200" y="1600200"/>
          <a:ext cx="1765293" cy="1546959"/>
        </p:xfrm>
        <a:graphic>
          <a:graphicData uri="http://schemas.openxmlformats.org/presentationml/2006/ole">
            <p:oleObj spid="_x0000_s9218" name="Document" r:id="rId3" imgW="1028700" imgH="863600" progId="Word.Document.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200" b="1" dirty="0"/>
              <a:t>OMD 1: Réduire de moitié l’extrême pauvreté et la </a:t>
            </a:r>
            <a:r>
              <a:rPr lang="fr-FR" sz="3200" b="1" dirty="0" smtClean="0"/>
              <a:t>faim (</a:t>
            </a:r>
            <a:r>
              <a:rPr lang="fr-FR" sz="3200" b="1" dirty="0" err="1" smtClean="0"/>
              <a:t>cont</a:t>
            </a:r>
            <a:r>
              <a:rPr lang="fr-FR" sz="3200" b="1" dirty="0" smtClean="0"/>
              <a:t>.)</a:t>
            </a:r>
            <a:endParaRPr lang="nl-NL" sz="3200" dirty="0"/>
          </a:p>
        </p:txBody>
      </p:sp>
      <p:sp>
        <p:nvSpPr>
          <p:cNvPr id="6" name="Tijdelijke aanduiding voor inhoud 5"/>
          <p:cNvSpPr>
            <a:spLocks noGrp="1"/>
          </p:cNvSpPr>
          <p:nvPr>
            <p:ph sz="half" idx="1"/>
          </p:nvPr>
        </p:nvSpPr>
        <p:spPr>
          <a:xfrm>
            <a:off x="2222493" y="1600200"/>
            <a:ext cx="6464307" cy="4525963"/>
          </a:xfrm>
        </p:spPr>
        <p:txBody>
          <a:bodyPr>
            <a:normAutofit/>
          </a:bodyPr>
          <a:lstStyle/>
          <a:p>
            <a:r>
              <a:rPr lang="fr-FR" b="1" dirty="0" smtClean="0"/>
              <a:t>Monde </a:t>
            </a:r>
            <a:r>
              <a:rPr lang="fr-FR" dirty="0" smtClean="0"/>
              <a:t>: </a:t>
            </a:r>
            <a:r>
              <a:rPr lang="fr-FR" dirty="0"/>
              <a:t>La proportion d’habitants dénutris est passée de 20 pour cent en 1990-1992 à 16 pour cent en 2005-2007, qui est la dernière période pour laquelle nous disposons de données.</a:t>
            </a:r>
            <a:endParaRPr lang="nl-NL" dirty="0" smtClean="0"/>
          </a:p>
          <a:p>
            <a:r>
              <a:rPr lang="nl-NL" b="1" dirty="0" err="1" smtClean="0"/>
              <a:t>Le</a:t>
            </a:r>
            <a:r>
              <a:rPr lang="nl-NL" b="1" dirty="0" smtClean="0"/>
              <a:t> Burundi : </a:t>
            </a:r>
            <a:r>
              <a:rPr lang="fr-FR" dirty="0"/>
              <a:t>Malgré l’absence de chiffres, il est important de noter qu’en 2007, plus de </a:t>
            </a:r>
            <a:r>
              <a:rPr lang="fr-FR" b="1" dirty="0"/>
              <a:t>50%</a:t>
            </a:r>
            <a:r>
              <a:rPr lang="fr-FR" dirty="0"/>
              <a:t> de la population burundaise se trouvaient dans une situation d’insécurité alimentaire</a:t>
            </a:r>
            <a:r>
              <a:rPr lang="nl-NL" dirty="0" smtClean="0"/>
              <a:t> </a:t>
            </a:r>
            <a:endParaRPr lang="nl-NL" b="1" dirty="0" smtClean="0"/>
          </a:p>
          <a:p>
            <a:r>
              <a:rPr lang="fr-FR" dirty="0" smtClean="0"/>
              <a:t>Possibilité d’atteinte en 2015 : </a:t>
            </a:r>
            <a:r>
              <a:rPr lang="fr-FR" b="1" dirty="0" smtClean="0"/>
              <a:t>Impossible</a:t>
            </a:r>
            <a:endParaRPr lang="nl-NL" b="1" dirty="0" smtClean="0"/>
          </a:p>
          <a:p>
            <a:endParaRPr lang="fr-FR" dirty="0"/>
          </a:p>
        </p:txBody>
      </p:sp>
      <p:graphicFrame>
        <p:nvGraphicFramePr>
          <p:cNvPr id="9218" name="Object 2"/>
          <p:cNvGraphicFramePr>
            <a:graphicFrameLocks noChangeAspect="1"/>
          </p:cNvGraphicFramePr>
          <p:nvPr/>
        </p:nvGraphicFramePr>
        <p:xfrm>
          <a:off x="457200" y="1600200"/>
          <a:ext cx="1765293" cy="1546959"/>
        </p:xfrm>
        <a:graphic>
          <a:graphicData uri="http://schemas.openxmlformats.org/presentationml/2006/ole">
            <p:oleObj spid="_x0000_s21506" name="Document" r:id="rId3" imgW="1028700" imgH="863600" progId="Word.Document.12">
              <p:link updateAutomatic="1"/>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4400" b="1" dirty="0"/>
              <a:t>OMD 2 : Réaliser </a:t>
            </a:r>
            <a:r>
              <a:rPr lang="fr-FR" sz="4400" b="1" dirty="0" smtClean="0"/>
              <a:t>l’éducation </a:t>
            </a:r>
            <a:r>
              <a:rPr lang="fr-FR" sz="4400" b="1" dirty="0"/>
              <a:t>primaire universelle</a:t>
            </a:r>
            <a:endParaRPr lang="nl-NL" sz="4400" dirty="0"/>
          </a:p>
        </p:txBody>
      </p:sp>
      <p:sp>
        <p:nvSpPr>
          <p:cNvPr id="6" name="Tijdelijke aanduiding voor inhoud 5"/>
          <p:cNvSpPr>
            <a:spLocks noGrp="1"/>
          </p:cNvSpPr>
          <p:nvPr>
            <p:ph sz="half" idx="1"/>
          </p:nvPr>
        </p:nvSpPr>
        <p:spPr>
          <a:xfrm>
            <a:off x="2222493" y="1600200"/>
            <a:ext cx="6464307" cy="4525963"/>
          </a:xfrm>
        </p:spPr>
        <p:txBody>
          <a:bodyPr>
            <a:normAutofit fontScale="92500" lnSpcReduction="10000"/>
          </a:bodyPr>
          <a:lstStyle/>
          <a:p>
            <a:r>
              <a:rPr lang="fr-FR" b="1" dirty="0" smtClean="0"/>
              <a:t>Monde </a:t>
            </a:r>
            <a:r>
              <a:rPr lang="fr-FR" dirty="0" smtClean="0"/>
              <a:t>: </a:t>
            </a:r>
            <a:r>
              <a:rPr lang="fr-FR" dirty="0"/>
              <a:t>La scolarisation est toujours en hausse dans l’enseignement primaire, au point d’atteindre 89 pour cent dans le monde en développement, alors qu’il n’était que de 80 pour cent en 1990/</a:t>
            </a:r>
            <a:r>
              <a:rPr lang="fr-FR" dirty="0" smtClean="0"/>
              <a:t>1991.</a:t>
            </a:r>
            <a:endParaRPr lang="nl-NL" dirty="0" smtClean="0"/>
          </a:p>
          <a:p>
            <a:r>
              <a:rPr lang="nl-NL" b="1" dirty="0" err="1" smtClean="0"/>
              <a:t>Le</a:t>
            </a:r>
            <a:r>
              <a:rPr lang="nl-NL" b="1" dirty="0" smtClean="0"/>
              <a:t> Burundi : </a:t>
            </a:r>
            <a:r>
              <a:rPr lang="fr-FR" dirty="0"/>
              <a:t>En 2009, le taux net global (filles et garçons) était de </a:t>
            </a:r>
            <a:r>
              <a:rPr lang="fr-FR" b="1" dirty="0"/>
              <a:t>89,7%</a:t>
            </a:r>
            <a:r>
              <a:rPr lang="fr-FR" dirty="0"/>
              <a:t> contre 77% en 1990.</a:t>
            </a:r>
            <a:endParaRPr lang="nl-NL" dirty="0" smtClean="0"/>
          </a:p>
          <a:p>
            <a:r>
              <a:rPr lang="fr-FR" dirty="0"/>
              <a:t>Les efforts du Burundi ont reçu une attention particulière dans le rapport mondial 2010 sur les OMD</a:t>
            </a:r>
            <a:r>
              <a:rPr lang="fr-FR" dirty="0" smtClean="0"/>
              <a:t>.</a:t>
            </a:r>
            <a:endParaRPr lang="nl-NL" b="1" dirty="0" smtClean="0"/>
          </a:p>
          <a:p>
            <a:r>
              <a:rPr lang="fr-FR" dirty="0" smtClean="0"/>
              <a:t>Possibilité d’atteinte en 2015 : </a:t>
            </a:r>
            <a:r>
              <a:rPr lang="fr-FR" b="1" dirty="0"/>
              <a:t>P</a:t>
            </a:r>
            <a:r>
              <a:rPr lang="fr-FR" b="1" dirty="0" smtClean="0"/>
              <a:t>ossible</a:t>
            </a:r>
            <a:endParaRPr lang="nl-NL" b="1" dirty="0" smtClean="0"/>
          </a:p>
          <a:p>
            <a:endParaRPr lang="fr-FR" dirty="0"/>
          </a:p>
        </p:txBody>
      </p:sp>
      <p:graphicFrame>
        <p:nvGraphicFramePr>
          <p:cNvPr id="22531" name="Object 3"/>
          <p:cNvGraphicFramePr>
            <a:graphicFrameLocks noChangeAspect="1"/>
          </p:cNvGraphicFramePr>
          <p:nvPr/>
        </p:nvGraphicFramePr>
        <p:xfrm>
          <a:off x="466725" y="1600199"/>
          <a:ext cx="1755768" cy="1542265"/>
        </p:xfrm>
        <a:graphic>
          <a:graphicData uri="http://schemas.openxmlformats.org/presentationml/2006/ole">
            <p:oleObj spid="_x0000_s22531" name="Document" r:id="rId3" imgW="1028700" imgH="800100" progId="Word.Document.12">
              <p:link updateAutomatic="1"/>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e">
  <a:themeElements>
    <a:clrScheme name="Infusie">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e">
      <a:majorFont>
        <a:latin typeface="Mistral"/>
        <a:ea typeface=""/>
        <a:cs typeface=""/>
        <a:font script="Jpan" typeface="ＭＳ Ｐ明朝"/>
      </a:majorFont>
      <a:minorFont>
        <a:latin typeface="Candara"/>
        <a:ea typeface=""/>
        <a:cs typeface=""/>
        <a:font script="Jpan" typeface="メイリオ"/>
      </a:minorFont>
    </a:fontScheme>
    <a:fmtScheme name="Infusie">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Infusie.thmx</Template>
  <TotalTime>73</TotalTime>
  <Words>1563</Words>
  <Application>Microsoft Macintosh PowerPoint</Application>
  <PresentationFormat>Diavoorstelling (4:3)</PresentationFormat>
  <Paragraphs>92</Paragraphs>
  <Slides>21</Slides>
  <Notes>0</Notes>
  <HiddenSlides>0</HiddenSlides>
  <MMClips>0</MMClips>
  <ScaleCrop>false</ScaleCrop>
  <HeadingPairs>
    <vt:vector size="6" baseType="variant">
      <vt:variant>
        <vt:lpstr>Ontwerpsjabloon</vt:lpstr>
      </vt:variant>
      <vt:variant>
        <vt:i4>1</vt:i4>
      </vt:variant>
      <vt:variant>
        <vt:lpstr>Koppelingen</vt:lpstr>
      </vt:variant>
      <vt:variant>
        <vt:i4>19</vt:i4>
      </vt:variant>
      <vt:variant>
        <vt:lpstr>Diatitels</vt:lpstr>
      </vt:variant>
      <vt:variant>
        <vt:i4>21</vt:i4>
      </vt:variant>
    </vt:vector>
  </HeadingPairs>
  <TitlesOfParts>
    <vt:vector size="41" baseType="lpstr">
      <vt:lpstr>Infusie</vt:lpstr>
      <vt:lpstr>Macintosh HD:Users:anthevrijlandt:Documents:VP2:NY sept 2010:Note OMD sept 2010.doc!OLE_LINK1</vt:lpstr>
      <vt:lpstr>Macintosh HD:Users:anthevrijlandt:Documents:VP2:NY sept 2010:Note OMD sept 2010.doc!OLE_LINK1</vt:lpstr>
      <vt:lpstr>Macintosh HD:Users:anthevrijlandt:Documents:VP2:NY sept 2010:Note OMD sept 2010.doc!OLE_LINK2</vt:lpstr>
      <vt:lpstr>Macintosh HD:Users:anthevrijlandt:Documents:VP2:NY sept 2010:Note OMD sept 2010.doc!OLE_LINK1</vt:lpstr>
      <vt:lpstr>Macintosh HD:Users:anthevrijlandt:Documents:VP2:NY sept 2010:Note OMD sept 2010.doc!OLE_LINK2</vt:lpstr>
      <vt:lpstr>Macintosh HD:Users:anthevrijlandt:Documents:VP2:NY sept 2010:Note OMD sept 2010.doc!OLE_LINK3</vt:lpstr>
      <vt:lpstr>Macintosh HD:Users:anthevrijlandt:Documents:VP2:NY sept 2010:Note OMD sept 2010.doc!OLE_LINK3</vt:lpstr>
      <vt:lpstr>Macintosh HD:Users:anthevrijlandt:Documents:VP2:NY sept 2010:Note OMD sept 2010.doc!OLE_LINK4</vt:lpstr>
      <vt:lpstr>Macintosh HD:Users:anthevrijlandt:Documents:VP2:NY sept 2010:Note OMD sept 2010.doc!OLE_LINK5</vt:lpstr>
      <vt:lpstr>Macintosh HD:Users:anthevrijlandt:Documents:VP2:NY sept 2010:Note OMD sept 2010.doc!OLE_LINK6</vt:lpstr>
      <vt:lpstr>Macintosh HD:Users:anthevrijlandt:Documents:VP2:NY sept 2010:Note OMD sept 2010.doc!OLE_LINK7</vt:lpstr>
      <vt:lpstr>Macintosh HD:Users:anthevrijlandt:Documents:VP2:NY sept 2010:Note OMD sept 2010.doc!OLE_LINK7</vt:lpstr>
      <vt:lpstr>Macintosh HD:Users:anthevrijlandt:Documents:VP2:NY sept 2010:Note OMD sept 2010.doc!OLE_LINK8</vt:lpstr>
      <vt:lpstr>Macintosh HD:Users:anthevrijlandt:Documents:VP2:NY sept 2010:Note OMD sept 2010.doc!OLE_LINK9</vt:lpstr>
      <vt:lpstr>Macintosh HD:Users:anthevrijlandt:Documents:VP2:NY sept 2010:Note OMD sept 2010.doc!OLE_LINK10</vt:lpstr>
      <vt:lpstr>Macintosh HD:Users:anthevrijlandt:Documents:VP2:NY sept 2010:Note OMD sept 2010.doc!OLE_LINK11</vt:lpstr>
      <vt:lpstr>Macintosh HD:Users:anthevrijlandt:Documents:VP2:NY sept 2010:Note OMD sept 2010.doc!OLE_LINK12</vt:lpstr>
      <vt:lpstr>Macintosh HD:Users:anthevrijlandt:Documents:VP2:NY sept 2010:Note OMD sept 2010.doc!OLE_LINK13</vt:lpstr>
      <vt:lpstr>Macintosh HD:Users:anthevrijlandt:Documents:VP2:NY sept 2010:Note OMD sept 2010.doc!OLE_LINK14</vt:lpstr>
      <vt:lpstr>Présentation sur les OMD et leur contexte au Burundi</vt:lpstr>
      <vt:lpstr>Agenda</vt:lpstr>
      <vt:lpstr>Historique des Objectif Millénaires pour le Développement</vt:lpstr>
      <vt:lpstr>Citation du SG des Nations Unies</vt:lpstr>
      <vt:lpstr>Les OMD au Burundi</vt:lpstr>
      <vt:lpstr>Situation au Burundi par OMD</vt:lpstr>
      <vt:lpstr>OMD 1: Réduire de moitié l’extrême pauvreté et la faim</vt:lpstr>
      <vt:lpstr>OMD 1: Réduire de moitié l’extrême pauvreté et la faim (cont.)</vt:lpstr>
      <vt:lpstr>OMD 2 : Réaliser l’éducation primaire universelle</vt:lpstr>
      <vt:lpstr>OMD 3 : Promouvoir l’égalité des sexes et l’autonomisation des femmes</vt:lpstr>
      <vt:lpstr>OMD 3 : Promouvoir l’égalité des sexes et l’autonomisation des femmes (cont.)</vt:lpstr>
      <vt:lpstr>OMD 4 : Réduire de deux tiers la mortalité des enfants de moins de 5 ans </vt:lpstr>
      <vt:lpstr>OMD 5 : Améliorer la santé maternelle en réduisant de trois quarts, la mortalité maternelle </vt:lpstr>
      <vt:lpstr>OMD 6 : Inverser la tendance en matière de propagation du VIH/SIDA et du paludisme </vt:lpstr>
      <vt:lpstr>OMD 7 : Réaliser un développement durable et assurer la viabilité de l’environnement </vt:lpstr>
      <vt:lpstr>OMD 7 : Réaliser un développement durable et assurer la viabilité de l’environnement (cont.) </vt:lpstr>
      <vt:lpstr>OMD 8 : Créer un partenariat mondial pour le développement, avec des objectifs pour l’aide, les échanges et l’allègement de la dette</vt:lpstr>
      <vt:lpstr>Les OMD au Burundi : Résume</vt:lpstr>
      <vt:lpstr>Les OMD au Burundi : Résume (cont.)</vt:lpstr>
      <vt:lpstr>Quelques perspectifs</vt:lpstr>
      <vt:lpstr>Dia 21</vt:lpstr>
    </vt:vector>
  </TitlesOfParts>
  <Company>BTC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sur les OMD et leur contexte au Burundi</dc:title>
  <dc:creator>Anthe Vrijlandt</dc:creator>
  <cp:lastModifiedBy>Anthe Vrijlandt</cp:lastModifiedBy>
  <cp:revision>2</cp:revision>
  <dcterms:created xsi:type="dcterms:W3CDTF">2010-10-14T21:59:42Z</dcterms:created>
  <dcterms:modified xsi:type="dcterms:W3CDTF">2010-10-14T23:13:19Z</dcterms:modified>
</cp:coreProperties>
</file>