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329" r:id="rId4"/>
    <p:sldId id="332" r:id="rId5"/>
    <p:sldId id="333" r:id="rId6"/>
    <p:sldId id="356" r:id="rId7"/>
    <p:sldId id="372" r:id="rId8"/>
    <p:sldId id="348" r:id="rId9"/>
    <p:sldId id="294" r:id="rId10"/>
    <p:sldId id="343" r:id="rId11"/>
    <p:sldId id="373" r:id="rId12"/>
    <p:sldId id="349" r:id="rId13"/>
    <p:sldId id="375" r:id="rId14"/>
    <p:sldId id="374" r:id="rId15"/>
    <p:sldId id="377" r:id="rId16"/>
    <p:sldId id="378" r:id="rId17"/>
    <p:sldId id="376" r:id="rId18"/>
    <p:sldId id="301" r:id="rId19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CC"/>
    <a:srgbClr val="66CC33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21" autoAdjust="0"/>
    <p:restoredTop sz="91119" autoAdjust="0"/>
  </p:normalViewPr>
  <p:slideViewPr>
    <p:cSldViewPr>
      <p:cViewPr>
        <p:scale>
          <a:sx n="70" d="100"/>
          <a:sy n="70" d="100"/>
        </p:scale>
        <p:origin x="-2706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682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AD1520-150F-45FB-83FD-FC0A2D1ED8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444B43-A9E1-4A72-B62D-C2D8979DB7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C5908-B380-4B28-95F8-0C18FE29CCE2}" type="slidenum">
              <a:rPr lang="fr-CA" smtClean="0">
                <a:latin typeface="Arial" pitchFamily="34" charset="0"/>
              </a:rPr>
              <a:pPr>
                <a:defRPr/>
              </a:pPr>
              <a:t>1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E474D-7318-4638-BAF8-ACB8AFBE7CAF}" type="slidenum">
              <a:rPr lang="fr-CA" smtClean="0">
                <a:latin typeface="Arial" pitchFamily="34" charset="0"/>
              </a:rPr>
              <a:pPr>
                <a:defRPr/>
              </a:pPr>
              <a:t>10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E474D-7318-4638-BAF8-ACB8AFBE7CAF}" type="slidenum">
              <a:rPr lang="fr-CA" smtClean="0">
                <a:latin typeface="Arial" pitchFamily="34" charset="0"/>
              </a:rPr>
              <a:pPr>
                <a:defRPr/>
              </a:pPr>
              <a:t>11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9327E-41DF-4BFA-928D-916869EC1509}" type="slidenum">
              <a:rPr lang="fr-CA" smtClean="0">
                <a:latin typeface="Arial" pitchFamily="34" charset="0"/>
              </a:rPr>
              <a:pPr>
                <a:defRPr/>
              </a:pPr>
              <a:t>12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9327E-41DF-4BFA-928D-916869EC1509}" type="slidenum">
              <a:rPr lang="fr-CA" smtClean="0">
                <a:latin typeface="Arial" pitchFamily="34" charset="0"/>
              </a:rPr>
              <a:pPr>
                <a:defRPr/>
              </a:pPr>
              <a:t>13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9327E-41DF-4BFA-928D-916869EC1509}" type="slidenum">
              <a:rPr lang="fr-CA" smtClean="0">
                <a:latin typeface="Arial" pitchFamily="34" charset="0"/>
              </a:rPr>
              <a:pPr>
                <a:defRPr/>
              </a:pPr>
              <a:t>14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9327E-41DF-4BFA-928D-916869EC1509}" type="slidenum">
              <a:rPr lang="fr-CA" smtClean="0">
                <a:latin typeface="Arial" pitchFamily="34" charset="0"/>
              </a:rPr>
              <a:pPr>
                <a:defRPr/>
              </a:pPr>
              <a:t>15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9327E-41DF-4BFA-928D-916869EC1509}" type="slidenum">
              <a:rPr lang="fr-CA" smtClean="0">
                <a:latin typeface="Arial" pitchFamily="34" charset="0"/>
              </a:rPr>
              <a:pPr>
                <a:defRPr/>
              </a:pPr>
              <a:t>16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9327E-41DF-4BFA-928D-916869EC1509}" type="slidenum">
              <a:rPr lang="fr-CA" smtClean="0">
                <a:latin typeface="Arial" pitchFamily="34" charset="0"/>
              </a:rPr>
              <a:pPr>
                <a:defRPr/>
              </a:pPr>
              <a:t>17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33A7D-230F-4039-AFD1-481CF2036CBB}" type="slidenum">
              <a:rPr lang="fr-CA" smtClean="0">
                <a:latin typeface="Arial" pitchFamily="34" charset="0"/>
              </a:rPr>
              <a:pPr>
                <a:defRPr/>
              </a:pPr>
              <a:t>18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BF89E8-87C5-464B-B798-07505A5F1BC9}" type="slidenum">
              <a:rPr lang="fr-CA" smtClean="0">
                <a:latin typeface="Arial" pitchFamily="34" charset="0"/>
              </a:rPr>
              <a:pPr>
                <a:defRPr/>
              </a:pPr>
              <a:t>2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E474D-7318-4638-BAF8-ACB8AFBE7CAF}" type="slidenum">
              <a:rPr lang="fr-CA" smtClean="0">
                <a:latin typeface="Arial" pitchFamily="34" charset="0"/>
              </a:rPr>
              <a:pPr>
                <a:defRPr/>
              </a:pPr>
              <a:t>3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55A2BD-6BEA-4400-B562-3E4C13E302AF}" type="slidenum">
              <a:rPr lang="fr-CA" smtClean="0">
                <a:latin typeface="Arial" pitchFamily="34" charset="0"/>
              </a:rPr>
              <a:pPr>
                <a:defRPr/>
              </a:pPr>
              <a:t>4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A30E2B-87F5-4125-862A-E0F1A0127292}" type="slidenum">
              <a:rPr lang="fr-CA" smtClean="0">
                <a:latin typeface="Arial" pitchFamily="34" charset="0"/>
              </a:rPr>
              <a:pPr>
                <a:defRPr/>
              </a:pPr>
              <a:t>5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0104AA-404C-44EB-936D-8376B6ADB3CA}" type="slidenum">
              <a:rPr lang="fr-CA" smtClean="0">
                <a:latin typeface="Arial" pitchFamily="34" charset="0"/>
              </a:rPr>
              <a:pPr>
                <a:defRPr/>
              </a:pPr>
              <a:t>6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6E474D-7318-4638-BAF8-ACB8AFBE7CAF}" type="slidenum">
              <a:rPr lang="fr-CA" smtClean="0">
                <a:latin typeface="Arial" pitchFamily="34" charset="0"/>
              </a:rPr>
              <a:pPr>
                <a:defRPr/>
              </a:pPr>
              <a:t>7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9327E-41DF-4BFA-928D-916869EC1509}" type="slidenum">
              <a:rPr lang="fr-CA" smtClean="0">
                <a:latin typeface="Arial" pitchFamily="34" charset="0"/>
              </a:rPr>
              <a:pPr>
                <a:defRPr/>
              </a:pPr>
              <a:t>8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0104AA-404C-44EB-936D-8376B6ADB3CA}" type="slidenum">
              <a:rPr lang="fr-CA" smtClean="0">
                <a:latin typeface="Arial" pitchFamily="34" charset="0"/>
              </a:rPr>
              <a:pPr>
                <a:defRPr/>
              </a:pPr>
              <a:t>9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5" indent="-231775"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5260D-E63C-4B8D-9995-AFB39138E5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E69C-3E0A-478C-AA7B-325105E6030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BE83-63FD-47D2-9F85-2A93BE80B11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08F8-BD31-4733-A5FC-C1B1C27BF6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A86C-F707-439C-BB5B-39A4AD345A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5" name="Picture 13" descr="logo_chimique_we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7405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63575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4575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C93F-BF55-4563-A5D4-39BD9649970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EF38-379B-45DA-AE33-AB61F1143FE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BE68-D86B-4DA0-B019-1E2849C673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BD74-AA57-45B2-9C21-CA12C80670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3B08-3073-4F9E-A230-1CC3B601641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A8498-2518-4169-9F2E-6FFB00FE92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549275"/>
            <a:ext cx="539750" cy="6308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404813"/>
            <a:ext cx="9144000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  <a:cs typeface="+mn-cs"/>
            </a:endParaRPr>
          </a:p>
        </p:txBody>
      </p:sp>
      <p:sp>
        <p:nvSpPr>
          <p:cNvPr id="1034" name="AutoShape 10"/>
          <p:cNvSpPr>
            <a:spLocks noChangeArrowheads="1"/>
          </p:cNvSpPr>
          <p:nvPr userDrawn="1"/>
        </p:nvSpPr>
        <p:spPr bwMode="auto">
          <a:xfrm>
            <a:off x="250825" y="692150"/>
            <a:ext cx="6265863" cy="576263"/>
          </a:xfrm>
          <a:prstGeom prst="roundRect">
            <a:avLst>
              <a:gd name="adj" fmla="val 16667"/>
            </a:avLst>
          </a:prstGeom>
          <a:solidFill>
            <a:srgbClr val="66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501B8E-AE53-4C91-8CB5-4ED447465E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5651500" algn="l"/>
              </a:tabLst>
              <a:defRPr/>
            </a:pPr>
            <a:r>
              <a:rPr lang="fr-CA" sz="2600" b="1" dirty="0" smtClean="0">
                <a:solidFill>
                  <a:schemeClr val="bg1"/>
                </a:solidFill>
                <a:latin typeface="Arial" charset="0"/>
                <a:cs typeface="+mn-cs"/>
              </a:rPr>
              <a:t>Génie chimique à</a:t>
            </a:r>
            <a:r>
              <a:rPr lang="fr-CA" sz="2600" b="1" baseline="0" dirty="0" smtClean="0">
                <a:solidFill>
                  <a:schemeClr val="bg1"/>
                </a:solidFill>
                <a:latin typeface="Arial" charset="0"/>
                <a:cs typeface="+mn-cs"/>
              </a:rPr>
              <a:t> Polytechnique </a:t>
            </a:r>
            <a:r>
              <a:rPr lang="fr-CA" sz="26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Montréal</a:t>
            </a:r>
            <a:endParaRPr lang="fr-CA" sz="26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57375" y="71438"/>
            <a:ext cx="5429250" cy="4286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 l="14999" r="55000"/>
          <a:stretch>
            <a:fillRect/>
          </a:stretch>
        </p:blipFill>
        <p:spPr bwMode="auto">
          <a:xfrm>
            <a:off x="2071688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5" cstate="print"/>
          <a:srcRect r="50499"/>
          <a:stretch>
            <a:fillRect/>
          </a:stretch>
        </p:blipFill>
        <p:spPr bwMode="auto">
          <a:xfrm>
            <a:off x="4357688" y="0"/>
            <a:ext cx="2357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http://www.legaljuice.com/dna.jpg"/>
          <p:cNvPicPr>
            <a:picLocks noChangeAspect="1" noChangeArrowheads="1"/>
          </p:cNvPicPr>
          <p:nvPr/>
        </p:nvPicPr>
        <p:blipFill>
          <a:blip r:embed="rId6" cstate="print"/>
          <a:srcRect l="17700" t="8524" r="20352" b="9657"/>
          <a:stretch>
            <a:fillRect/>
          </a:stretch>
        </p:blipFill>
        <p:spPr bwMode="auto">
          <a:xfrm>
            <a:off x="0" y="0"/>
            <a:ext cx="208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052736"/>
            <a:ext cx="9144000" cy="1656184"/>
          </a:xfrm>
          <a:prstGeom prst="rect">
            <a:avLst/>
          </a:prstGeom>
          <a:solidFill>
            <a:schemeClr val="bg1">
              <a:lumMod val="6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L’influence</a:t>
            </a:r>
            <a:r>
              <a:rPr lang="en-US" sz="3600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du </a:t>
            </a:r>
            <a:r>
              <a:rPr lang="en-US" sz="3600" b="1" dirty="0" err="1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développement</a:t>
            </a:r>
            <a:r>
              <a:rPr lang="en-US" sz="3600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international </a:t>
            </a:r>
            <a:r>
              <a:rPr lang="en-US" sz="3600" b="1" dirty="0" err="1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sur</a:t>
            </a:r>
            <a:r>
              <a:rPr lang="en-US" sz="3600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le curriculum en </a:t>
            </a:r>
            <a:r>
              <a:rPr lang="en-US" sz="3600" b="1" dirty="0" err="1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génie</a:t>
            </a:r>
            <a:r>
              <a:rPr lang="en-US" sz="3600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3600" b="1" dirty="0" err="1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chimique</a:t>
            </a:r>
            <a:r>
              <a:rPr lang="en-US" sz="3600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à </a:t>
            </a:r>
            <a:r>
              <a:rPr lang="en-US" sz="3600" b="1" dirty="0" err="1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Polytechnique</a:t>
            </a:r>
            <a:r>
              <a:rPr lang="en-US" sz="3600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Montréal</a:t>
            </a:r>
            <a:endParaRPr lang="fr-FR" sz="3600" b="1" dirty="0">
              <a:ln w="1905"/>
              <a:solidFill>
                <a:schemeClr val="bg1">
                  <a:lumMod val="8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73016"/>
            <a:ext cx="9144000" cy="936104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0" y="5517232"/>
            <a:ext cx="9144000" cy="936104"/>
          </a:xfrm>
          <a:prstGeom prst="rect">
            <a:avLst/>
          </a:prstGeom>
          <a:solidFill>
            <a:schemeClr val="bg1">
              <a:lumMod val="65000"/>
              <a:alpha val="72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59223" y="3746376"/>
            <a:ext cx="7588744" cy="273921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Michel Perrier, Professeur et directeur</a:t>
            </a:r>
          </a:p>
          <a:p>
            <a:pPr algn="ctr">
              <a:defRPr/>
            </a:pPr>
            <a:endParaRPr lang="fr-FR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fr-FR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fr-FR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fr-FR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Bujumbura</a:t>
            </a:r>
          </a:p>
          <a:p>
            <a:pPr algn="ctr">
              <a:defRPr/>
            </a:pPr>
            <a:r>
              <a:rPr lang="fr-FR" b="1" dirty="0" smtClean="0">
                <a:ln w="1905"/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16 Octobre 2010</a:t>
            </a:r>
            <a:endParaRPr lang="fr-FR" b="1" dirty="0">
              <a:ln w="1905"/>
              <a:solidFill>
                <a:schemeClr val="bg1">
                  <a:lumMod val="8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advTm="63936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Le programme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E1EF3-AEBA-4EA3-88F2-6C12430E9202}" type="slidenum">
              <a:rPr lang="fr-CA" smtClean="0">
                <a:latin typeface="Arial" pitchFamily="34" charset="0"/>
              </a:rPr>
              <a:pPr>
                <a:defRPr/>
              </a:pPr>
              <a:t>10</a:t>
            </a:fld>
            <a:endParaRPr lang="fr-CA" smtClean="0"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1844824"/>
          <a:ext cx="8208912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907988"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baseline="0" dirty="0" smtClean="0"/>
                        <a:t> 1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dirty="0" smtClean="0"/>
                        <a:t> 2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dirty="0" smtClean="0"/>
                        <a:t> 3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dirty="0" smtClean="0"/>
                        <a:t> 4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90798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Notre programme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E1EF3-AEBA-4EA3-88F2-6C12430E9202}" type="slidenum">
              <a:rPr lang="fr-CA" smtClean="0">
                <a:latin typeface="Arial" pitchFamily="34" charset="0"/>
              </a:rPr>
              <a:pPr>
                <a:defRPr/>
              </a:pPr>
              <a:t>11</a:t>
            </a:fld>
            <a:endParaRPr lang="fr-CA" smtClean="0"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1844824"/>
          <a:ext cx="8208912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907988"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baseline="0" dirty="0" smtClean="0"/>
                        <a:t> 1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dirty="0" smtClean="0"/>
                        <a:t> 2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dirty="0" smtClean="0"/>
                        <a:t> 3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Année</a:t>
                      </a:r>
                      <a:r>
                        <a:rPr lang="en-CA" sz="3200" dirty="0" smtClean="0"/>
                        <a:t> 4</a:t>
                      </a:r>
                      <a:endParaRPr lang="en-CA" sz="32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90798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15 cr.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576" y="4293096"/>
          <a:ext cx="8208912" cy="185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907988">
                <a:tc gridSpan="2"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Projet</a:t>
                      </a:r>
                      <a:endParaRPr lang="en-CA" sz="2800" dirty="0" smtClean="0"/>
                    </a:p>
                    <a:p>
                      <a:pPr algn="ctr"/>
                      <a:r>
                        <a:rPr lang="en-CA" sz="2800" dirty="0" err="1" smtClean="0"/>
                        <a:t>intégrateur</a:t>
                      </a:r>
                      <a:endParaRPr lang="en-CA" sz="28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Projet</a:t>
                      </a:r>
                      <a:endParaRPr lang="en-CA" sz="2800" dirty="0" smtClean="0"/>
                    </a:p>
                    <a:p>
                      <a:pPr algn="ctr"/>
                      <a:r>
                        <a:rPr lang="en-CA" sz="2800" dirty="0" err="1" smtClean="0"/>
                        <a:t>intégrateur</a:t>
                      </a:r>
                      <a:endParaRPr lang="en-CA" sz="28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Projet</a:t>
                      </a:r>
                      <a:endParaRPr lang="en-CA" sz="2800" dirty="0" smtClean="0"/>
                    </a:p>
                    <a:p>
                      <a:pPr algn="ctr"/>
                      <a:r>
                        <a:rPr lang="en-CA" sz="2800" dirty="0" err="1" smtClean="0"/>
                        <a:t>intégrateur</a:t>
                      </a:r>
                      <a:endParaRPr lang="en-CA" sz="28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2800" dirty="0" err="1" smtClean="0"/>
                        <a:t>Projet</a:t>
                      </a:r>
                      <a:endParaRPr lang="en-CA" sz="2800" dirty="0" smtClean="0"/>
                    </a:p>
                    <a:p>
                      <a:pPr algn="ctr"/>
                      <a:r>
                        <a:rPr lang="en-CA" sz="2800" dirty="0" err="1" smtClean="0"/>
                        <a:t>intégrateur</a:t>
                      </a:r>
                      <a:endParaRPr lang="en-CA" sz="2800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907988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smtClean="0"/>
                        <a:t>3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 cr.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6 cr.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International - ISF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E3C7F-700B-43A4-AC1B-FCE3B96E800C}" type="slidenum">
              <a:rPr lang="fr-CA" smtClean="0">
                <a:latin typeface="Arial" pitchFamily="34" charset="0"/>
              </a:rPr>
              <a:pPr>
                <a:defRPr/>
              </a:pPr>
              <a:t>12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5" name="Picture 4" descr="I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5697"/>
            <a:ext cx="8031124" cy="52455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International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E3C7F-700B-43A4-AC1B-FCE3B96E800C}" type="slidenum">
              <a:rPr lang="fr-CA" smtClean="0">
                <a:latin typeface="Arial" pitchFamily="34" charset="0"/>
              </a:rPr>
              <a:pPr>
                <a:defRPr/>
              </a:pPr>
              <a:t>13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6" name="Picture 5" descr="20100905_ProgrammeSemaineBio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175"/>
            <a:ext cx="9144000" cy="6837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International / CIPO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E3C7F-700B-43A4-AC1B-FCE3B96E800C}" type="slidenum">
              <a:rPr lang="fr-CA" smtClean="0">
                <a:latin typeface="Arial" pitchFamily="34" charset="0"/>
              </a:rPr>
              <a:pPr>
                <a:defRPr/>
              </a:pPr>
              <a:t>14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6" name="Picture 5" descr="CI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3975" y="1328520"/>
            <a:ext cx="5336257" cy="53675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International / CIPO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E3C7F-700B-43A4-AC1B-FCE3B96E800C}" type="slidenum">
              <a:rPr lang="fr-CA" smtClean="0">
                <a:latin typeface="Arial" pitchFamily="34" charset="0"/>
              </a:rPr>
              <a:pPr>
                <a:defRPr/>
              </a:pPr>
              <a:t>15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5" name="Picture 4" descr="CIPO_Ameriq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298540"/>
            <a:ext cx="6264696" cy="55594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International / CIPO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E3C7F-700B-43A4-AC1B-FCE3B96E800C}" type="slidenum">
              <a:rPr lang="fr-CA" smtClean="0">
                <a:latin typeface="Arial" pitchFamily="34" charset="0"/>
              </a:rPr>
              <a:pPr>
                <a:defRPr/>
              </a:pPr>
              <a:t>16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6" name="Picture 5" descr="CIPO_Afriq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84784"/>
            <a:ext cx="7374966" cy="4833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International / Poly-Monde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E3C7F-700B-43A4-AC1B-FCE3B96E800C}" type="slidenum">
              <a:rPr lang="fr-CA" smtClean="0">
                <a:latin typeface="Arial" pitchFamily="34" charset="0"/>
              </a:rPr>
              <a:pPr>
                <a:defRPr/>
              </a:pPr>
              <a:t>17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893887" y="2348880"/>
            <a:ext cx="82501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1800" b="1" dirty="0" smtClean="0">
                <a:solidFill>
                  <a:schemeClr val="accent4"/>
                </a:solidFill>
                <a:latin typeface="+mn-lt"/>
              </a:rPr>
              <a:t>1. Cibler et examiner les technologies qu'ont en commun le Canada et les pays étudiés;</a:t>
            </a:r>
          </a:p>
          <a:p>
            <a:r>
              <a:rPr lang="fr-FR" sz="1800" b="1" dirty="0" smtClean="0">
                <a:solidFill>
                  <a:schemeClr val="accent4"/>
                </a:solidFill>
                <a:latin typeface="+mn-lt"/>
              </a:rPr>
              <a:t>2. Observer l'intégration de ces technologies à travers différents modes de gestion de la production, des ressources humaines, de recherche et développement ainsi que de la protection de l'environnement;</a:t>
            </a:r>
          </a:p>
          <a:p>
            <a:r>
              <a:rPr lang="fr-FR" sz="1800" b="1" dirty="0" smtClean="0">
                <a:solidFill>
                  <a:schemeClr val="accent4"/>
                </a:solidFill>
                <a:latin typeface="+mn-lt"/>
              </a:rPr>
              <a:t>3.  Comparer les performances et les ressources de l'industrie canadienne face à l'industrie étrangère afin de prendre conscience des forces et faiblesses des entreprises de différents secteurs;</a:t>
            </a:r>
          </a:p>
          <a:p>
            <a:r>
              <a:rPr lang="fr-FR" sz="1800" b="1" dirty="0" smtClean="0">
                <a:solidFill>
                  <a:schemeClr val="accent4"/>
                </a:solidFill>
                <a:latin typeface="+mn-lt"/>
              </a:rPr>
              <a:t>4. Découvrir les technologies de pointe existantes à l'étranger qui pourraient s'appliquer dans les industries du Canada et ainsi entrevoir les opportunités d'affaires et de transferts technologiques;</a:t>
            </a:r>
          </a:p>
          <a:p>
            <a:r>
              <a:rPr lang="fr-FR" sz="1800" b="1" dirty="0" smtClean="0">
                <a:solidFill>
                  <a:schemeClr val="accent4"/>
                </a:solidFill>
                <a:latin typeface="+mn-lt"/>
              </a:rPr>
              <a:t> 5. Développer des aptitudes telles que l'entrepreneuriat, la faculté d'observation, le sens critique, le leadership, l'interdisciplinarité ainsi que le sens de l'organisation;</a:t>
            </a:r>
          </a:p>
          <a:p>
            <a:r>
              <a:rPr lang="fr-FR" sz="1800" b="1" dirty="0" smtClean="0">
                <a:solidFill>
                  <a:schemeClr val="accent4"/>
                </a:solidFill>
                <a:latin typeface="+mn-lt"/>
              </a:rPr>
              <a:t> 6. Inciter de futurs ingénieurs à s'ouvrir à une autre culture.</a:t>
            </a:r>
            <a:endParaRPr lang="fr-CA" sz="1200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5" name="Picture 4" descr="PolyMo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412776"/>
            <a:ext cx="2324100" cy="895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8EAEB-C4D0-4030-B9B0-781584540672}" type="slidenum">
              <a:rPr lang="fr-CA" smtClean="0">
                <a:latin typeface="Arial" pitchFamily="34" charset="0"/>
              </a:rPr>
              <a:pPr>
                <a:defRPr/>
              </a:pPr>
              <a:t>18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7171" name="Picture 3" descr="C:\Documents and Settings\Patrice\Data\Poly\Comité de communication\2008-2009\Cocktail\Photos\Cocktail de stages 200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05" y="2197160"/>
            <a:ext cx="3120715" cy="208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1555" t="12842" r="6627" b="7616"/>
          <a:stretch>
            <a:fillRect/>
          </a:stretch>
        </p:blipFill>
        <p:spPr bwMode="auto">
          <a:xfrm>
            <a:off x="4500562" y="2057412"/>
            <a:ext cx="4301498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Documents and Settings\Patrice\Data\Poly\chimique_50_f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461026"/>
            <a:ext cx="2173418" cy="1325560"/>
          </a:xfrm>
          <a:prstGeom prst="rect">
            <a:avLst/>
          </a:prstGeom>
          <a:noFill/>
        </p:spPr>
      </p:pic>
      <p:pic>
        <p:nvPicPr>
          <p:cNvPr id="7174" name="Picture 6" descr="C:\Documents and Settings\Patrice\Mes documents\Mes images\Vins et Fromages 2009\DSC008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214818"/>
            <a:ext cx="2995526" cy="224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Documents and Settings\Patrice\Data\Poly\Opérations unitaires\Hiver 2010\PHotos\IMG_0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143380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Patrice\Data\Poly\Comité de communication\2008-2009\Cocktail\Photos\Cocktail de stages 2009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3504469"/>
            <a:ext cx="2790475" cy="185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714405" y="124141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800" b="1" dirty="0" smtClean="0">
                <a:latin typeface="Frutiger 87ExtraBlackCn"/>
              </a:rPr>
              <a:t>Merci de votre attention !</a:t>
            </a:r>
            <a:endParaRPr lang="fr-CA" sz="4800" b="1" dirty="0">
              <a:latin typeface="Frutiger 87ExtraBlackCn"/>
            </a:endParaRPr>
          </a:p>
        </p:txBody>
      </p:sp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Focus sur quatre enjeux majeurs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4927C3-B63A-405F-B33F-AB68E44D47DD}" type="slidenum">
              <a:rPr lang="fr-CA" smtClean="0">
                <a:latin typeface="Arial" pitchFamily="34" charset="0"/>
              </a:rPr>
              <a:pPr>
                <a:defRPr/>
              </a:pPr>
              <a:t>2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214563"/>
            <a:ext cx="1670050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5" cstate="print"/>
          <a:srcRect l="55000" r="14999"/>
          <a:stretch>
            <a:fillRect/>
          </a:stretch>
        </p:blipFill>
        <p:spPr bwMode="auto">
          <a:xfrm>
            <a:off x="2857500" y="2143125"/>
            <a:ext cx="157162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6" cstate="print"/>
          <a:srcRect l="50499"/>
          <a:stretch>
            <a:fillRect/>
          </a:stretch>
        </p:blipFill>
        <p:spPr bwMode="auto">
          <a:xfrm>
            <a:off x="5022850" y="3143250"/>
            <a:ext cx="162083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6" descr="http://www.legaljuice.com/dna.jpg"/>
          <p:cNvPicPr>
            <a:picLocks noChangeAspect="1" noChangeArrowheads="1"/>
          </p:cNvPicPr>
          <p:nvPr/>
        </p:nvPicPr>
        <p:blipFill>
          <a:blip r:embed="rId7" cstate="print"/>
          <a:srcRect l="20352" t="8524" r="17700" b="9657"/>
          <a:stretch>
            <a:fillRect/>
          </a:stretch>
        </p:blipFill>
        <p:spPr bwMode="auto">
          <a:xfrm>
            <a:off x="785813" y="3071813"/>
            <a:ext cx="1431925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Plan de la présentation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E1EF3-AEBA-4EA3-88F2-6C12430E9202}" type="slidenum">
              <a:rPr lang="fr-CA" smtClean="0">
                <a:latin typeface="Arial" pitchFamily="34" charset="0"/>
              </a:rPr>
              <a:pPr>
                <a:defRPr/>
              </a:pPr>
              <a:t>3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14375" y="1571625"/>
            <a:ext cx="80724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Le </a:t>
            </a:r>
            <a:r>
              <a:rPr lang="en-CA" sz="3000" b="1" dirty="0" err="1" smtClean="0">
                <a:latin typeface="Frutiger 55 Roman"/>
              </a:rPr>
              <a:t>département</a:t>
            </a:r>
            <a:endParaRPr lang="en-CA" sz="3000" b="1" dirty="0" smtClean="0">
              <a:latin typeface="Frutiger 55 Roman"/>
            </a:endParaRPr>
          </a:p>
          <a:p>
            <a:pPr marL="711200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Le programme</a:t>
            </a:r>
          </a:p>
          <a:p>
            <a:pPr marL="711200" indent="-711200">
              <a:buFont typeface="Arial" pitchFamily="34" charset="0"/>
              <a:buChar char="•"/>
            </a:pPr>
            <a:r>
              <a:rPr lang="en-CA" sz="3000" b="1" dirty="0" err="1" smtClean="0">
                <a:latin typeface="Frutiger 55 Roman"/>
              </a:rPr>
              <a:t>L’international</a:t>
            </a:r>
            <a:endParaRPr lang="en-CA" sz="3000" b="1" dirty="0" smtClean="0">
              <a:latin typeface="Frutiger 55 Roman"/>
            </a:endParaRPr>
          </a:p>
          <a:p>
            <a:pPr marL="711200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Questions</a:t>
            </a:r>
            <a:endParaRPr lang="en-CA" sz="3000" b="1" dirty="0">
              <a:latin typeface="Frutiger 87ExtraBlackCn"/>
            </a:endParaRPr>
          </a:p>
        </p:txBody>
      </p:sp>
      <p:pic>
        <p:nvPicPr>
          <p:cNvPr id="6" name="Picture 13" descr="logo_chimique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93096"/>
            <a:ext cx="3445862" cy="182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smtClean="0"/>
              <a:t>Qu’est-ce que le génie chimique ?</a:t>
            </a: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3EA02-D4C9-4B4E-8756-09DA55BB298F}" type="slidenum">
              <a:rPr lang="fr-CA" smtClean="0">
                <a:latin typeface="Arial" pitchFamily="34" charset="0"/>
              </a:rPr>
              <a:pPr>
                <a:defRPr/>
              </a:pPr>
              <a:t>4</a:t>
            </a:fld>
            <a:endParaRPr lang="fr-CA" dirty="0" smtClean="0"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8662" y="1834946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fr-CA" dirty="0" smtClean="0">
                <a:latin typeface="+mn-lt"/>
              </a:rPr>
              <a:t>L’</a:t>
            </a:r>
            <a:r>
              <a:rPr lang="fr-CA" b="1" dirty="0" smtClean="0">
                <a:latin typeface="+mn-lt"/>
              </a:rPr>
              <a:t>ingénieur chimiste </a:t>
            </a:r>
            <a:r>
              <a:rPr lang="fr-CA" dirty="0" smtClean="0">
                <a:latin typeface="+mn-lt"/>
              </a:rPr>
              <a:t>conçoit, développe et améliore des procédés qui transforment la matière en biens utiles d’une manière efficace et économique dans un contexte de développement durable.</a:t>
            </a:r>
            <a:endParaRPr lang="en-US" dirty="0" smtClean="0">
              <a:latin typeface="+mn-lt"/>
            </a:endParaRPr>
          </a:p>
        </p:txBody>
      </p:sp>
      <p:pic>
        <p:nvPicPr>
          <p:cNvPr id="7" name="Picture 8" descr="fotogalerie_lurgi_8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6364" y="1733298"/>
            <a:ext cx="300760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Qu’est-ce que le génie chimique ?</a:t>
            </a:r>
          </a:p>
        </p:txBody>
      </p:sp>
      <p:sp>
        <p:nvSpPr>
          <p:cNvPr id="819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B9C31-5468-4AD6-91A4-23397A80F5A2}" type="slidenum">
              <a:rPr lang="fr-CA" smtClean="0">
                <a:latin typeface="Arial" pitchFamily="34" charset="0"/>
              </a:rPr>
              <a:pPr>
                <a:defRPr/>
              </a:pPr>
              <a:t>5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227333" name="Cloud"/>
          <p:cNvSpPr>
            <a:spLocks noChangeAspect="1" noEditPoints="1" noChangeArrowheads="1"/>
          </p:cNvSpPr>
          <p:nvPr/>
        </p:nvSpPr>
        <p:spPr bwMode="auto">
          <a:xfrm>
            <a:off x="1992313" y="3475038"/>
            <a:ext cx="4189412" cy="1216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>
                  <a:alpha val="85001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CA" sz="2400">
                <a:solidFill>
                  <a:schemeClr val="bg1"/>
                </a:solidFill>
                <a:latin typeface="Arial" charset="0"/>
                <a:cs typeface="+mn-cs"/>
              </a:rPr>
              <a:t>PROCÉDÉ</a:t>
            </a:r>
          </a:p>
          <a:p>
            <a:pPr algn="ctr">
              <a:defRPr/>
            </a:pPr>
            <a:r>
              <a:rPr lang="fr-CA" sz="2400">
                <a:solidFill>
                  <a:schemeClr val="bg1"/>
                </a:solidFill>
                <a:latin typeface="Arial" charset="0"/>
                <a:cs typeface="+mn-cs"/>
              </a:rPr>
              <a:t>PRINCIPAL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27334" name="AutoShape 6"/>
          <p:cNvSpPr>
            <a:spLocks noChangeArrowheads="1"/>
          </p:cNvSpPr>
          <p:nvPr/>
        </p:nvSpPr>
        <p:spPr bwMode="auto">
          <a:xfrm>
            <a:off x="873125" y="3998913"/>
            <a:ext cx="1131888" cy="160337"/>
          </a:xfrm>
          <a:prstGeom prst="rightArrow">
            <a:avLst>
              <a:gd name="adj1" fmla="val 50000"/>
              <a:gd name="adj2" fmla="val 1764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7335" name="AutoShape 7"/>
          <p:cNvSpPr>
            <a:spLocks noChangeArrowheads="1"/>
          </p:cNvSpPr>
          <p:nvPr/>
        </p:nvSpPr>
        <p:spPr bwMode="auto">
          <a:xfrm>
            <a:off x="6118225" y="3959225"/>
            <a:ext cx="1133475" cy="161925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2411413" y="2493963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000" b="1"/>
              <a:t>Emissions</a:t>
            </a:r>
            <a:endParaRPr lang="en-US" sz="2000" b="1"/>
          </a:p>
        </p:txBody>
      </p:sp>
      <p:sp>
        <p:nvSpPr>
          <p:cNvPr id="227338" name="Cloud"/>
          <p:cNvSpPr>
            <a:spLocks noChangeAspect="1" noEditPoints="1" noChangeArrowheads="1"/>
          </p:cNvSpPr>
          <p:nvPr/>
        </p:nvSpPr>
        <p:spPr bwMode="auto">
          <a:xfrm>
            <a:off x="4284663" y="1412875"/>
            <a:ext cx="4189412" cy="1216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00CC00">
                  <a:gamma/>
                  <a:shade val="0"/>
                  <a:invGamma/>
                </a:srgbClr>
              </a:gs>
              <a:gs pos="100000">
                <a:srgbClr val="00CC00">
                  <a:alpha val="85001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CA" sz="2000" b="1">
                <a:solidFill>
                  <a:schemeClr val="bg1"/>
                </a:solidFill>
                <a:latin typeface="Arial" charset="0"/>
                <a:cs typeface="+mn-cs"/>
              </a:rPr>
              <a:t>PROCÉDÉ : Traitement des gaz</a:t>
            </a:r>
          </a:p>
          <a:p>
            <a:pPr algn="ctr">
              <a:defRPr/>
            </a:pPr>
            <a:endParaRPr lang="en-US" sz="20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2166938" y="5373688"/>
            <a:ext cx="211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000" b="1"/>
              <a:t>Déchets solides</a:t>
            </a:r>
          </a:p>
          <a:p>
            <a:pPr algn="ctr"/>
            <a:r>
              <a:rPr lang="fr-CA" sz="2000" b="1"/>
              <a:t>et/ou liquides</a:t>
            </a:r>
            <a:endParaRPr lang="en-US" sz="2000" b="1"/>
          </a:p>
        </p:txBody>
      </p:sp>
      <p:sp>
        <p:nvSpPr>
          <p:cNvPr id="227340" name="Cloud"/>
          <p:cNvSpPr>
            <a:spLocks noChangeAspect="1" noEditPoints="1" noChangeArrowheads="1"/>
          </p:cNvSpPr>
          <p:nvPr/>
        </p:nvSpPr>
        <p:spPr bwMode="auto">
          <a:xfrm>
            <a:off x="4343400" y="5526088"/>
            <a:ext cx="4189413" cy="1216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00CC00">
                  <a:gamma/>
                  <a:shade val="0"/>
                  <a:invGamma/>
                </a:srgbClr>
              </a:gs>
              <a:gs pos="100000">
                <a:srgbClr val="00CC00">
                  <a:alpha val="85001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fr-CA" sz="2000" b="1">
                <a:solidFill>
                  <a:schemeClr val="bg1"/>
                </a:solidFill>
                <a:latin typeface="Arial" charset="0"/>
                <a:cs typeface="+mn-cs"/>
              </a:rPr>
              <a:t>PROCÉDÉ: Traitement des solides et liquides</a:t>
            </a:r>
          </a:p>
          <a:p>
            <a:pPr algn="ctr">
              <a:defRPr/>
            </a:pPr>
            <a:endParaRPr lang="en-US" sz="20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611188" y="3176588"/>
            <a:ext cx="1541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dirty="0"/>
              <a:t>Matières</a:t>
            </a:r>
          </a:p>
          <a:p>
            <a:r>
              <a:rPr lang="fr-CA" sz="2400" dirty="0"/>
              <a:t>premières</a:t>
            </a:r>
            <a:endParaRPr lang="en-US" sz="2400" dirty="0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7235825" y="3789363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b="1">
                <a:solidFill>
                  <a:srgbClr val="0066CC"/>
                </a:solidFill>
              </a:rPr>
              <a:t>Produits</a:t>
            </a:r>
            <a:endParaRPr lang="en-US" sz="2400" b="1">
              <a:solidFill>
                <a:srgbClr val="0066CC"/>
              </a:solidFill>
            </a:endParaRPr>
          </a:p>
        </p:txBody>
      </p:sp>
      <p:sp>
        <p:nvSpPr>
          <p:cNvPr id="227347" name="AutoShape 19"/>
          <p:cNvSpPr>
            <a:spLocks noChangeArrowheads="1"/>
          </p:cNvSpPr>
          <p:nvPr/>
        </p:nvSpPr>
        <p:spPr bwMode="auto">
          <a:xfrm>
            <a:off x="3059113" y="1989138"/>
            <a:ext cx="1152525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941675957 h 21600"/>
              <a:gd name="T4" fmla="*/ 2147483647 w 21600"/>
              <a:gd name="T5" fmla="*/ 2147483647 h 21600"/>
              <a:gd name="T6" fmla="*/ 2147483647 w 21600"/>
              <a:gd name="T7" fmla="*/ 97084181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91 h 21600"/>
              <a:gd name="T14" fmla="*/ 20550 w 21600"/>
              <a:gd name="T15" fmla="*/ 82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8684" y="0"/>
                </a:lnTo>
                <a:lnTo>
                  <a:pt x="18684" y="3891"/>
                </a:lnTo>
                <a:lnTo>
                  <a:pt x="12427" y="3891"/>
                </a:lnTo>
                <a:cubicBezTo>
                  <a:pt x="5564" y="3891"/>
                  <a:pt x="0" y="7592"/>
                  <a:pt x="0" y="12158"/>
                </a:cubicBezTo>
                <a:lnTo>
                  <a:pt x="0" y="21600"/>
                </a:lnTo>
                <a:lnTo>
                  <a:pt x="4473" y="21600"/>
                </a:lnTo>
                <a:lnTo>
                  <a:pt x="4473" y="12158"/>
                </a:lnTo>
                <a:cubicBezTo>
                  <a:pt x="4473" y="10009"/>
                  <a:pt x="8034" y="8267"/>
                  <a:pt x="12427" y="8267"/>
                </a:cubicBezTo>
                <a:lnTo>
                  <a:pt x="18684" y="8267"/>
                </a:lnTo>
                <a:lnTo>
                  <a:pt x="18684" y="12158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7348" name="AutoShape 20"/>
          <p:cNvSpPr>
            <a:spLocks noChangeArrowheads="1"/>
          </p:cNvSpPr>
          <p:nvPr/>
        </p:nvSpPr>
        <p:spPr bwMode="auto">
          <a:xfrm>
            <a:off x="2987675" y="2997200"/>
            <a:ext cx="431800" cy="504825"/>
          </a:xfrm>
          <a:prstGeom prst="upArrow">
            <a:avLst>
              <a:gd name="adj1" fmla="val 50000"/>
              <a:gd name="adj2" fmla="val 2922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27350" name="AutoShape 22"/>
          <p:cNvSpPr>
            <a:spLocks noChangeArrowheads="1"/>
          </p:cNvSpPr>
          <p:nvPr/>
        </p:nvSpPr>
        <p:spPr bwMode="auto">
          <a:xfrm flipV="1">
            <a:off x="7956550" y="2276475"/>
            <a:ext cx="792163" cy="57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7351" name="AutoShape 23"/>
          <p:cNvSpPr>
            <a:spLocks noChangeArrowheads="1"/>
          </p:cNvSpPr>
          <p:nvPr/>
        </p:nvSpPr>
        <p:spPr bwMode="auto">
          <a:xfrm rot="10800000">
            <a:off x="2987675" y="4797425"/>
            <a:ext cx="431800" cy="504825"/>
          </a:xfrm>
          <a:prstGeom prst="upArrow">
            <a:avLst>
              <a:gd name="adj1" fmla="val 50000"/>
              <a:gd name="adj2" fmla="val 292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27352" name="AutoShape 24"/>
          <p:cNvSpPr>
            <a:spLocks noChangeArrowheads="1"/>
          </p:cNvSpPr>
          <p:nvPr/>
        </p:nvSpPr>
        <p:spPr bwMode="auto">
          <a:xfrm flipV="1">
            <a:off x="3059113" y="6021388"/>
            <a:ext cx="1152525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941675957 h 21600"/>
              <a:gd name="T4" fmla="*/ 2147483647 w 21600"/>
              <a:gd name="T5" fmla="*/ 2147483647 h 21600"/>
              <a:gd name="T6" fmla="*/ 2147483647 w 21600"/>
              <a:gd name="T7" fmla="*/ 97084181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891 h 21600"/>
              <a:gd name="T14" fmla="*/ 20550 w 21600"/>
              <a:gd name="T15" fmla="*/ 82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8684" y="0"/>
                </a:lnTo>
                <a:lnTo>
                  <a:pt x="18684" y="3891"/>
                </a:lnTo>
                <a:lnTo>
                  <a:pt x="12427" y="3891"/>
                </a:lnTo>
                <a:cubicBezTo>
                  <a:pt x="5564" y="3891"/>
                  <a:pt x="0" y="7592"/>
                  <a:pt x="0" y="12158"/>
                </a:cubicBezTo>
                <a:lnTo>
                  <a:pt x="0" y="21600"/>
                </a:lnTo>
                <a:lnTo>
                  <a:pt x="4473" y="21600"/>
                </a:lnTo>
                <a:lnTo>
                  <a:pt x="4473" y="12158"/>
                </a:lnTo>
                <a:cubicBezTo>
                  <a:pt x="4473" y="10009"/>
                  <a:pt x="8034" y="8267"/>
                  <a:pt x="12427" y="8267"/>
                </a:cubicBezTo>
                <a:lnTo>
                  <a:pt x="18684" y="8267"/>
                </a:lnTo>
                <a:lnTo>
                  <a:pt x="18684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7353" name="AutoShape 25"/>
          <p:cNvSpPr>
            <a:spLocks noChangeArrowheads="1"/>
          </p:cNvSpPr>
          <p:nvPr/>
        </p:nvSpPr>
        <p:spPr bwMode="auto">
          <a:xfrm>
            <a:off x="8101013" y="5157788"/>
            <a:ext cx="792162" cy="576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  <p:bldP spid="227334" grpId="0" animBg="1"/>
      <p:bldP spid="227335" grpId="0" animBg="1"/>
      <p:bldP spid="227337" grpId="0"/>
      <p:bldP spid="227338" grpId="0" animBg="1"/>
      <p:bldP spid="227339" grpId="0"/>
      <p:bldP spid="227340" grpId="0" animBg="1"/>
      <p:bldP spid="227341" grpId="0"/>
      <p:bldP spid="227342" grpId="0"/>
      <p:bldP spid="227347" grpId="0" animBg="1"/>
      <p:bldP spid="227348" grpId="0" animBg="1"/>
      <p:bldP spid="227350" grpId="0" animBg="1"/>
      <p:bldP spid="227351" grpId="0" animBg="1"/>
      <p:bldP spid="227352" grpId="0" animBg="1"/>
      <p:bldP spid="2273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Qu’est-ce que le génie chimique ?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D4989-1B0D-4685-A17A-B6F83EF5A294}" type="slidenum">
              <a:rPr lang="fr-CA" smtClean="0">
                <a:latin typeface="Arial" pitchFamily="34" charset="0"/>
              </a:rPr>
              <a:pPr>
                <a:defRPr/>
              </a:pPr>
              <a:t>6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00364" y="2071678"/>
            <a:ext cx="4007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+mn-lt"/>
              </a:rPr>
              <a:t>Développement</a:t>
            </a:r>
            <a:r>
              <a:rPr lang="en-US" dirty="0">
                <a:latin typeface="+mn-lt"/>
              </a:rPr>
              <a:t> durable</a:t>
            </a: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401" y="2714620"/>
            <a:ext cx="4027491" cy="383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Le département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CE1EF3-AEBA-4EA3-88F2-6C12430E9202}" type="slidenum">
              <a:rPr lang="fr-CA" smtClean="0">
                <a:latin typeface="Arial" pitchFamily="34" charset="0"/>
              </a:rPr>
              <a:pPr>
                <a:defRPr/>
              </a:pPr>
              <a:t>7</a:t>
            </a:fld>
            <a:endParaRPr lang="fr-CA" smtClean="0">
              <a:latin typeface="Arial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14375" y="1571625"/>
            <a:ext cx="80724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1200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23 </a:t>
            </a:r>
            <a:r>
              <a:rPr lang="en-CA" sz="3000" b="1" dirty="0" err="1" smtClean="0">
                <a:latin typeface="Frutiger 55 Roman"/>
              </a:rPr>
              <a:t>professeurs</a:t>
            </a:r>
            <a:endParaRPr lang="en-CA" sz="3000" b="1" dirty="0" smtClean="0">
              <a:latin typeface="Frutiger 55 Roman"/>
            </a:endParaRPr>
          </a:p>
          <a:p>
            <a:pPr marL="711200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375 </a:t>
            </a:r>
            <a:r>
              <a:rPr lang="en-CA" sz="3000" b="1" dirty="0" err="1" smtClean="0">
                <a:latin typeface="Frutiger 55 Roman"/>
              </a:rPr>
              <a:t>étudiants</a:t>
            </a:r>
            <a:r>
              <a:rPr lang="en-CA" sz="3000" b="1" dirty="0" smtClean="0">
                <a:latin typeface="Frutiger 55 Roman"/>
              </a:rPr>
              <a:t> </a:t>
            </a:r>
            <a:r>
              <a:rPr lang="en-CA" sz="3000" b="1" dirty="0" err="1" smtClean="0">
                <a:latin typeface="Frutiger 55 Roman"/>
              </a:rPr>
              <a:t>diplôme</a:t>
            </a:r>
            <a:r>
              <a:rPr lang="en-CA" sz="3000" b="1" dirty="0" smtClean="0">
                <a:latin typeface="Frutiger 55 Roman"/>
              </a:rPr>
              <a:t> </a:t>
            </a:r>
            <a:r>
              <a:rPr lang="en-CA" sz="3000" b="1" dirty="0" err="1" smtClean="0">
                <a:latin typeface="Frutiger 55 Roman"/>
              </a:rPr>
              <a:t>ingénieur</a:t>
            </a:r>
            <a:endParaRPr lang="en-CA" sz="3000" b="1" dirty="0" smtClean="0">
              <a:latin typeface="Frutiger 55 Roman"/>
            </a:endParaRPr>
          </a:p>
          <a:p>
            <a:pPr marL="711200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160 </a:t>
            </a:r>
            <a:r>
              <a:rPr lang="en-CA" sz="3000" b="1" dirty="0" err="1" smtClean="0">
                <a:latin typeface="Frutiger 55 Roman"/>
              </a:rPr>
              <a:t>étudiants</a:t>
            </a:r>
            <a:r>
              <a:rPr lang="en-CA" sz="3000" b="1" dirty="0" smtClean="0">
                <a:latin typeface="Frutiger 55 Roman"/>
              </a:rPr>
              <a:t> cycles </a:t>
            </a:r>
            <a:r>
              <a:rPr lang="en-CA" sz="3000" b="1" dirty="0" err="1" smtClean="0">
                <a:latin typeface="Frutiger 55 Roman"/>
              </a:rPr>
              <a:t>supérieurs</a:t>
            </a:r>
            <a:endParaRPr lang="en-CA" sz="3000" b="1" dirty="0" smtClean="0">
              <a:latin typeface="Frutiger 55 Roman"/>
            </a:endParaRPr>
          </a:p>
          <a:p>
            <a:pPr marL="1625600" lvl="2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60 </a:t>
            </a:r>
            <a:r>
              <a:rPr lang="en-CA" sz="3000" b="1" dirty="0" err="1" smtClean="0">
                <a:latin typeface="Frutiger 55 Roman"/>
              </a:rPr>
              <a:t>M.Sc.A</a:t>
            </a:r>
            <a:r>
              <a:rPr lang="en-CA" sz="3000" b="1" dirty="0" smtClean="0">
                <a:latin typeface="Frutiger 55 Roman"/>
              </a:rPr>
              <a:t>.</a:t>
            </a:r>
          </a:p>
          <a:p>
            <a:pPr marL="1625600" lvl="2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100 Ph.D.</a:t>
            </a:r>
          </a:p>
          <a:p>
            <a:pPr marL="711200" indent="-711200">
              <a:buFont typeface="Arial" pitchFamily="34" charset="0"/>
              <a:buChar char="•"/>
            </a:pPr>
            <a:r>
              <a:rPr lang="en-CA" sz="3000" b="1" dirty="0" smtClean="0">
                <a:latin typeface="Frutiger 55 Roman"/>
              </a:rPr>
              <a:t>100 </a:t>
            </a:r>
            <a:r>
              <a:rPr lang="en-CA" sz="3000" b="1" dirty="0" err="1" smtClean="0">
                <a:latin typeface="Frutiger 55 Roman"/>
              </a:rPr>
              <a:t>associés</a:t>
            </a:r>
            <a:r>
              <a:rPr lang="en-CA" sz="3000" b="1" dirty="0" smtClean="0">
                <a:latin typeface="Frutiger 55 Roman"/>
              </a:rPr>
              <a:t> de </a:t>
            </a:r>
            <a:r>
              <a:rPr lang="en-CA" sz="3000" b="1" dirty="0" err="1" smtClean="0">
                <a:latin typeface="Frutiger 55 Roman"/>
              </a:rPr>
              <a:t>recherche</a:t>
            </a:r>
            <a:endParaRPr lang="en-CA" sz="3000" b="1" dirty="0">
              <a:latin typeface="Frutiger 87ExtraBlackCn"/>
            </a:endParaRPr>
          </a:p>
        </p:txBody>
      </p:sp>
      <p:pic>
        <p:nvPicPr>
          <p:cNvPr id="6" name="Picture 13" descr="logo_chimique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3445862" cy="182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Notre département de génie chimique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E3C7F-700B-43A4-AC1B-FCE3B96E800C}" type="slidenum">
              <a:rPr lang="fr-CA" smtClean="0">
                <a:latin typeface="Arial" pitchFamily="34" charset="0"/>
              </a:rPr>
              <a:pPr>
                <a:defRPr/>
              </a:pPr>
              <a:t>8</a:t>
            </a:fld>
            <a:endParaRPr lang="fr-CA" smtClean="0">
              <a:latin typeface="Arial" pitchFamily="34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0508" y="1853455"/>
            <a:ext cx="7073900" cy="4887913"/>
            <a:chOff x="1069221" y="1371603"/>
            <a:chExt cx="7074907" cy="4887913"/>
          </a:xfrm>
        </p:grpSpPr>
        <p:pic>
          <p:nvPicPr>
            <p:cNvPr id="6" name="Picture 14" descr="axes_de_recherch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9221" y="1371603"/>
              <a:ext cx="7074907" cy="488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3581400" y="2895600"/>
              <a:ext cx="114300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rgbClr val="008000"/>
                  </a:solidFill>
                </a:rPr>
                <a:t>Plasturgie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3581400" y="4724400"/>
              <a:ext cx="1066800" cy="2616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rgbClr val="008000"/>
                  </a:solidFill>
                </a:rPr>
                <a:t>Biomédical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5791200" y="3810000"/>
              <a:ext cx="99060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rgbClr val="008000"/>
                  </a:solidFill>
                </a:rPr>
                <a:t>Génie </a:t>
              </a:r>
            </a:p>
            <a:p>
              <a:r>
                <a:rPr lang="en-US" sz="1100">
                  <a:solidFill>
                    <a:srgbClr val="008000"/>
                  </a:solidFill>
                </a:rPr>
                <a:t>papetier</a:t>
              </a: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4953000" y="2862590"/>
              <a:ext cx="1219200" cy="261610"/>
            </a:xfrm>
            <a:prstGeom prst="rect">
              <a:avLst/>
            </a:prstGeom>
            <a:solidFill>
              <a:srgbClr val="6C981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Biotechnologie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2514052" y="3810000"/>
              <a:ext cx="1143163" cy="261610"/>
            </a:xfrm>
            <a:prstGeom prst="rect">
              <a:avLst/>
            </a:prstGeom>
            <a:solidFill>
              <a:srgbClr val="6C981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Environnement</a:t>
              </a: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4800600" y="4800600"/>
              <a:ext cx="990600" cy="430887"/>
            </a:xfrm>
            <a:prstGeom prst="rect">
              <a:avLst/>
            </a:prstGeom>
            <a:solidFill>
              <a:srgbClr val="6C981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Génie des</a:t>
              </a:r>
            </a:p>
            <a:p>
              <a:r>
                <a:rPr lang="en-US" sz="1100">
                  <a:solidFill>
                    <a:schemeClr val="bg1"/>
                  </a:solidFill>
                </a:rPr>
                <a:t>procédés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3810000" y="3810000"/>
              <a:ext cx="18288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Axes de recherche</a:t>
              </a:r>
            </a:p>
          </p:txBody>
        </p:sp>
      </p:grp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70359" y="1268760"/>
            <a:ext cx="82501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66CC33"/>
                </a:solidFill>
                <a:latin typeface="+mn-lt"/>
              </a:rPr>
              <a:t>La recherche</a:t>
            </a:r>
            <a:endParaRPr lang="en-US" sz="3600" b="1" dirty="0">
              <a:solidFill>
                <a:srgbClr val="66CC33"/>
              </a:solidFill>
              <a:latin typeface="+mn-lt"/>
            </a:endParaRPr>
          </a:p>
          <a:p>
            <a:pPr algn="just"/>
            <a:endParaRPr lang="fr-CA" b="1" dirty="0" smtClean="0">
              <a:latin typeface="+mn-lt"/>
            </a:endParaRPr>
          </a:p>
          <a:p>
            <a:pPr marL="1588" indent="-1588" algn="just">
              <a:buNone/>
            </a:pPr>
            <a:r>
              <a:rPr lang="fr-CA" sz="2400" dirty="0" smtClean="0"/>
              <a:t> </a:t>
            </a:r>
            <a:endParaRPr lang="en-US" sz="2400" dirty="0" smtClean="0"/>
          </a:p>
          <a:p>
            <a:pPr algn="just"/>
            <a:endParaRPr lang="fr-CA" sz="2400" b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6763"/>
            <a:ext cx="608488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b="1" dirty="0" smtClean="0"/>
              <a:t>Le programme 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D4989-1B0D-4685-A17A-B6F83EF5A294}" type="slidenum">
              <a:rPr lang="fr-CA" smtClean="0">
                <a:latin typeface="Arial" pitchFamily="34" charset="0"/>
              </a:rPr>
              <a:pPr>
                <a:defRPr/>
              </a:pPr>
              <a:t>9</a:t>
            </a:fld>
            <a:endParaRPr lang="fr-CA" smtClean="0">
              <a:latin typeface="Arial" pitchFamily="34" charset="0"/>
            </a:endParaRPr>
          </a:p>
        </p:txBody>
      </p:sp>
      <p:pic>
        <p:nvPicPr>
          <p:cNvPr id="5" name="Image 6" descr="graphique_forma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14488"/>
            <a:ext cx="7923212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8304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5682</TotalTime>
  <Words>450</Words>
  <Application>Microsoft Office PowerPoint</Application>
  <PresentationFormat>On-screen Show (4:3)</PresentationFormat>
  <Paragraphs>136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Focus sur quatre enjeux majeurs</vt:lpstr>
      <vt:lpstr>Plan de la présentation</vt:lpstr>
      <vt:lpstr>Qu’est-ce que le génie chimique ?</vt:lpstr>
      <vt:lpstr>Qu’est-ce que le génie chimique ?</vt:lpstr>
      <vt:lpstr>Qu’est-ce que le génie chimique ?</vt:lpstr>
      <vt:lpstr>Le département</vt:lpstr>
      <vt:lpstr>Notre département de génie chimique</vt:lpstr>
      <vt:lpstr>Le programme </vt:lpstr>
      <vt:lpstr>Le programme</vt:lpstr>
      <vt:lpstr>Notre programme</vt:lpstr>
      <vt:lpstr>International - ISF</vt:lpstr>
      <vt:lpstr>International</vt:lpstr>
      <vt:lpstr>International / CIPO</vt:lpstr>
      <vt:lpstr>International / CIPO</vt:lpstr>
      <vt:lpstr>International / CIPO</vt:lpstr>
      <vt:lpstr>International / Poly-Monde</vt:lpstr>
      <vt:lpstr>Slide 18</vt:lpstr>
    </vt:vector>
  </TitlesOfParts>
  <Company>Portable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Gregory Patience</cp:lastModifiedBy>
  <cp:revision>658</cp:revision>
  <dcterms:created xsi:type="dcterms:W3CDTF">2008-04-02T01:51:40Z</dcterms:created>
  <dcterms:modified xsi:type="dcterms:W3CDTF">2010-10-16T08:42:15Z</dcterms:modified>
</cp:coreProperties>
</file>