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3" r:id="rId3"/>
    <p:sldId id="283" r:id="rId4"/>
    <p:sldId id="270" r:id="rId5"/>
    <p:sldId id="376" r:id="rId6"/>
    <p:sldId id="389" r:id="rId7"/>
    <p:sldId id="377" r:id="rId8"/>
    <p:sldId id="386" r:id="rId9"/>
    <p:sldId id="385" r:id="rId10"/>
    <p:sldId id="388" r:id="rId11"/>
    <p:sldId id="391" r:id="rId12"/>
    <p:sldId id="387" r:id="rId13"/>
    <p:sldId id="378" r:id="rId14"/>
    <p:sldId id="379" r:id="rId15"/>
    <p:sldId id="382" r:id="rId16"/>
  </p:sldIdLst>
  <p:sldSz cx="9144000" cy="6858000" type="screen4x3"/>
  <p:notesSz cx="7010400" cy="9296400"/>
  <p:defaultTextStyle>
    <a:lvl1pPr marL="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9100"/>
    <a:srgbClr val="006600"/>
    <a:srgbClr val="CAA500"/>
    <a:srgbClr val="A0A0A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82" autoAdjust="0"/>
    <p:restoredTop sz="88034" autoAdjust="0"/>
  </p:normalViewPr>
  <p:slideViewPr>
    <p:cSldViewPr>
      <p:cViewPr>
        <p:scale>
          <a:sx n="80" d="100"/>
          <a:sy n="80" d="100"/>
        </p:scale>
        <p:origin x="-10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fld id="{31555DB1-8736-42A3-B48D-2B08FB93332A}" type="datetimeFigureOut">
              <a:rPr lang="fr-FR" smtClean="0"/>
              <a:pPr/>
              <a:t>19/10/2012</a:t>
            </a:fld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fld id="{5400D380-E0D7-4EB1-B91E-BFCC7DA7F29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47722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fld id="{0BDB199F-A56C-4049-BA04-1447030960FF}" type="datetimeFigureOut">
              <a:rPr/>
              <a:pPr/>
              <a:t>28/6/2006</a:t>
            </a:fld>
            <a:endParaRPr lang="fr-F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anchor="ctr"/>
          <a:lstStyle>
            <a:extLst/>
          </a:lstStyle>
          <a:p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>
            <a:normAutofit/>
          </a:bodyPr>
          <a:lstStyle>
            <a:extLst/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endParaRPr lang="fr-F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/>
          <a:lstStyle>
            <a:extLst/>
          </a:lstStyle>
          <a:p>
            <a:fld id="{B3A019F3-8596-4028-9847-CBD3A185B07A}" type="slidenum">
              <a:rPr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2615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lang="fr-FR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fr-FR"/>
              <a:t>Cliquez pour ajouter les informations sur l'auteur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/>
              <a:pPr/>
              <a:t>28/06/2006</a:t>
            </a:fld>
            <a:endParaRPr kumimoji="0"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pic>
        <p:nvPicPr>
          <p:cNvPr id="11" name="Image 10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29520" y="5619060"/>
            <a:ext cx="1596371" cy="881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Haut, 2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FEC9D3F2-7140-49B9-866C-D21246A5836E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CBEC585F-C108-48D6-9331-6628A0FBB73B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1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7293A964-5F5E-47DC-ABD9-08A6A9FFD04F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3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968C9C2A-D3B8-4543-8A47-F59C20C16D9A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2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fld id="{29ED4C97-3C5D-482A-99AD-AD992C3024DE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3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3EF8FEE9-63ED-4C1B-8C25-9B47C2DA1E72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erre tomb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lang="fr-FR" sz="1200"/>
            </a:lvl1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fld id="{E8BD303E-7304-41BE-B693-A76D7275A3B0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1422" tIns="45711" rIns="91422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22" tIns="45711" rIns="91422" bIns="4571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 lIns="91422" tIns="45711" rIns="91422" bIns="45711"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CONFIDENTIAL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 lIns="91422" tIns="45711" rIns="91422" bIns="45711"/>
          <a:lstStyle>
            <a:lvl1pPr>
              <a:defRPr/>
            </a:lvl1pPr>
          </a:lstStyle>
          <a:p>
            <a:pPr>
              <a:defRPr/>
            </a:pPr>
            <a:fld id="{30903F97-7437-4666-879B-C706E93C1C9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fr-FR" sz="1100"/>
            </a:lvl1pPr>
            <a:extLst/>
          </a:lstStyle>
          <a:p>
            <a:pPr algn="r"/>
            <a:fld id="{F17F374F-8F2E-42FC-B8C0-8EDFCA32CD96}" type="datetime1">
              <a:rPr kumimoji="0" lang="fr-FR" sz="1100"/>
              <a:pPr algn="r"/>
              <a:t>19/10/2012</a:t>
            </a:fld>
            <a:endParaRPr kumimoji="0" lang="fr-FR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fr-F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fr-F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/>
              <a:pPr/>
              <a:t>28/06/2006</a:t>
            </a:fld>
            <a:endParaRPr kumimoji="0" 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  <a:extLst/>
          </a:lstStyle>
          <a:p>
            <a:endParaRPr kumimoji="0" lang="fr-FR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pic>
        <p:nvPicPr>
          <p:cNvPr id="12" name="Image 11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929330"/>
            <a:ext cx="1370723" cy="7571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F7F1F872-C5DE-403B-85F0-1024E6CA1886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fld id="{73B9D0E9-7F95-4423-9114-95494EF8154E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828FD173-2CB3-4214-8741-970D8D476901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A1704A40-8D3B-4404-9986-2B5D36474D63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2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DE3B91AD-F2C9-43CB-A84C-1D5C130F2509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rgbClr val="CAA500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27D93220-918A-400D-B3FA-D8B22567DEBB}" type="datetime1">
              <a:rPr/>
              <a:pPr algn="r"/>
              <a:t>28/06/2006</a:t>
            </a:fld>
            <a:endParaRPr kumimoji="0" lang="fr-FR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0" hangingPunct="1"/>
            <a:r>
              <a:rPr kumimoji="0" lang="fr-FR" smtClean="0"/>
              <a:t>Cliquez pour modifier le style du titre</a:t>
            </a:r>
            <a:endParaRPr kumimoji="0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fr-FR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CCD717AA-EA39-47F3-8A0A-15B3575EDB53}" type="datetime1">
              <a:rPr/>
              <a:pPr algn="r"/>
              <a:t>28/06/2006</a:t>
            </a:fld>
            <a:endParaRPr kumimoji="0" lang="fr-FR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fr-FR" sz="1000"/>
            </a:lvl1pPr>
            <a:extLst/>
          </a:lstStyle>
          <a:p>
            <a:pPr algn="r"/>
            <a:fld id="{256D3EEF-DE4E-429D-8EC4-DDC531AFF587}" type="slidenum">
              <a:rPr kumimoji="0" lang="fr-FR" sz="1000"/>
              <a:pPr algn="r"/>
              <a:t>‹N°›</a:t>
            </a:fld>
            <a:endParaRPr kumimoji="0" lang="fr-FR" sz="100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fr-FR" sz="1000">
                <a:solidFill>
                  <a:sysClr val="windowText" lastClr="000000"/>
                </a:solidFill>
              </a:defRPr>
            </a:lvl1pPr>
            <a:extLst/>
          </a:lstStyle>
          <a:p>
            <a:endParaRPr kumimoji="0" lang="fr-FR" sz="1000">
              <a:solidFill>
                <a:sysClr val="windowText" lastClr="000000"/>
              </a:solidFill>
            </a:endParaRPr>
          </a:p>
        </p:txBody>
      </p:sp>
      <p:pic>
        <p:nvPicPr>
          <p:cNvPr id="13" name="Image 12" descr="logo.png"/>
          <p:cNvPicPr>
            <a:picLocks noChangeAspect="1"/>
          </p:cNvPicPr>
          <p:nvPr userDrawn="1"/>
        </p:nvPicPr>
        <p:blipFill>
          <a:blip r:embed="rId19" cstate="print"/>
          <a:stretch>
            <a:fillRect/>
          </a:stretch>
        </p:blipFill>
        <p:spPr>
          <a:xfrm>
            <a:off x="7286644" y="6072206"/>
            <a:ext cx="1285884" cy="7102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  <p:sldLayoutId id="2147483665" r:id="rId17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fr-FR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6934200" cy="523088"/>
          </a:xfrm>
        </p:spPr>
        <p:txBody>
          <a:bodyPr>
            <a:noAutofit/>
          </a:bodyPr>
          <a:lstStyle>
            <a:extLst/>
          </a:lstStyle>
          <a:p>
            <a:r>
              <a:rPr lang="fr-FR" sz="1200" dirty="0" smtClean="0"/>
              <a:t>Mercredi 17 Octobre 2012, 3</a:t>
            </a:r>
            <a:r>
              <a:rPr lang="fr-FR" sz="1200" baseline="30000" dirty="0" smtClean="0"/>
              <a:t>e</a:t>
            </a:r>
            <a:r>
              <a:rPr lang="fr-FR" sz="1200" dirty="0" smtClean="0"/>
              <a:t> Conférence Internationale de Bujumbura.</a:t>
            </a:r>
          </a:p>
          <a:p>
            <a:r>
              <a:rPr lang="fr-FR" sz="1200" dirty="0" smtClean="0"/>
              <a:t>Présenté par Alexandra </a:t>
            </a:r>
            <a:r>
              <a:rPr lang="fr-FR" sz="1200" dirty="0" err="1" smtClean="0"/>
              <a:t>Sindahera</a:t>
            </a:r>
            <a:r>
              <a:rPr lang="fr-FR" sz="1200" dirty="0" smtClean="0"/>
              <a:t>, </a:t>
            </a:r>
            <a:r>
              <a:rPr lang="fr-FR" sz="1200" dirty="0" err="1" smtClean="0"/>
              <a:t>Corporate</a:t>
            </a:r>
            <a:r>
              <a:rPr lang="fr-FR" sz="1200" dirty="0" smtClean="0"/>
              <a:t> </a:t>
            </a:r>
            <a:r>
              <a:rPr lang="fr-FR" sz="1200" dirty="0" err="1" smtClean="0"/>
              <a:t>Affairs</a:t>
            </a:r>
            <a:r>
              <a:rPr lang="fr-FR" sz="1200" dirty="0" smtClean="0"/>
              <a:t> Manager</a:t>
            </a:r>
            <a:endParaRPr lang="fr-FR" sz="1200" dirty="0"/>
          </a:p>
        </p:txBody>
      </p:sp>
      <p:sp>
        <p:nvSpPr>
          <p:cNvPr id="4" name="ZoneTexte 3"/>
          <p:cNvSpPr txBox="1"/>
          <p:nvPr/>
        </p:nvSpPr>
        <p:spPr>
          <a:xfrm>
            <a:off x="214282" y="4110343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400" dirty="0" smtClean="0">
                <a:solidFill>
                  <a:schemeClr val="bg1"/>
                </a:solidFill>
              </a:rPr>
              <a:t>RESPONSABILITE SOCIALE D'ENTREPRISE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4"/>
          <p:cNvSpPr>
            <a:spLocks noGrp="1"/>
          </p:cNvSpPr>
          <p:nvPr>
            <p:ph sz="quarter" idx="15"/>
          </p:nvPr>
        </p:nvSpPr>
        <p:spPr>
          <a:xfrm>
            <a:off x="395536" y="1268760"/>
            <a:ext cx="7929618" cy="1368152"/>
          </a:xfrm>
        </p:spPr>
        <p:txBody>
          <a:bodyPr>
            <a:noAutofit/>
          </a:bodyPr>
          <a:lstStyle>
            <a:extLst/>
          </a:lstStyle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 smtClean="0"/>
              <a:t> </a:t>
            </a:r>
            <a:r>
              <a:rPr lang="fr-FR" sz="1800" dirty="0"/>
              <a:t>Une promotion qui commence par une sensibilisation interne;</a:t>
            </a:r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/>
              <a:t> Une promotion qui passe par une commercialisation responsable;</a:t>
            </a:r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/>
              <a:t> Un message présent sur nos emballages et nos communications.</a:t>
            </a:r>
          </a:p>
          <a:p>
            <a:pPr marL="0" lvl="1" indent="0">
              <a:buClr>
                <a:srgbClr val="006600"/>
              </a:buClr>
            </a:pPr>
            <a:endParaRPr lang="fr-FR" sz="1800" dirty="0" smtClean="0"/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endParaRPr lang="fr-FR" sz="1800" dirty="0"/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endParaRPr lang="fr-FR" sz="1800" dirty="0" smtClean="0"/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endParaRPr lang="fr-FR" sz="1800" dirty="0" smtClean="0"/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/>
              <a:t> Des partenariats pour la réduction des risques liés à un usage nocif de l’alcool.</a:t>
            </a:r>
          </a:p>
          <a:p>
            <a:pPr algn="just"/>
            <a:endParaRPr lang="fr-FR" sz="2400" dirty="0" smtClean="0"/>
          </a:p>
        </p:txBody>
      </p:sp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599728"/>
          </a:xfrm>
        </p:spPr>
        <p:txBody>
          <a:bodyPr>
            <a:noAutofit/>
          </a:bodyPr>
          <a:lstStyle>
            <a:extLst/>
          </a:lstStyle>
          <a:p>
            <a:r>
              <a:rPr lang="fr-FR" sz="2400" cap="small" dirty="0"/>
              <a:t>La Promotion d’une Consommation Responsable</a:t>
            </a:r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  <a:noFill/>
        </p:spPr>
        <p:txBody>
          <a:bodyPr/>
          <a:lstStyle/>
          <a:p>
            <a:pPr algn="r"/>
            <a:fld id="{851D5406-BC0D-41BC-81F0-CD225C315BA5}" type="slidenum">
              <a:rPr lang="en-GB" altLang="en-US" sz="1000" smtClean="0">
                <a:latin typeface="Arial" pitchFamily="34" charset="0"/>
                <a:cs typeface="Arial" pitchFamily="34" charset="0"/>
              </a:rPr>
              <a:pPr algn="r"/>
              <a:t>10</a:t>
            </a:fld>
            <a:endParaRPr lang="en-GB" alt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DIMENSIONS DE LA RSE BRARUDI</a:t>
            </a:r>
            <a:endParaRPr lang="fr-FR" dirty="0"/>
          </a:p>
        </p:txBody>
      </p:sp>
      <p:sp>
        <p:nvSpPr>
          <p:cNvPr id="6" name="Rectangle 3"/>
          <p:cNvSpPr>
            <a:spLocks noGrp="1"/>
          </p:cNvSpPr>
          <p:nvPr>
            <p:ph type="body" sz="quarter" idx="13"/>
          </p:nvPr>
        </p:nvSpPr>
        <p:spPr>
          <a:xfrm>
            <a:off x="335010" y="2636912"/>
            <a:ext cx="8053414" cy="599728"/>
          </a:xfrm>
        </p:spPr>
        <p:txBody>
          <a:bodyPr>
            <a:noAutofit/>
          </a:bodyPr>
          <a:lstStyle>
            <a:extLst/>
          </a:lstStyle>
          <a:p>
            <a:pPr marL="0" lvl="1" indent="0">
              <a:buClr>
                <a:srgbClr val="006600"/>
              </a:buClr>
            </a:pPr>
            <a:r>
              <a:rPr lang="fr-FR" sz="2400" b="1" cap="small" dirty="0">
                <a:solidFill>
                  <a:schemeClr val="bg1"/>
                </a:solidFill>
              </a:rPr>
              <a:t>Des partenariats pour Avancer</a:t>
            </a:r>
          </a:p>
        </p:txBody>
      </p:sp>
    </p:spTree>
    <p:extLst>
      <p:ext uri="{BB962C8B-B14F-4D97-AF65-F5344CB8AC3E}">
        <p14:creationId xmlns:p14="http://schemas.microsoft.com/office/powerpoint/2010/main" xmlns="" val="4064866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739" y="0"/>
            <a:ext cx="4848301" cy="6858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30" r="56129" b="38928"/>
          <a:stretch/>
        </p:blipFill>
        <p:spPr>
          <a:xfrm>
            <a:off x="4961665" y="908720"/>
            <a:ext cx="3570775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345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LES OUTILS DE LA 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399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4"/>
          <p:cNvSpPr>
            <a:spLocks noGrp="1"/>
          </p:cNvSpPr>
          <p:nvPr>
            <p:ph sz="quarter" idx="15"/>
          </p:nvPr>
        </p:nvSpPr>
        <p:spPr>
          <a:xfrm>
            <a:off x="395536" y="1412776"/>
            <a:ext cx="7929618" cy="1368152"/>
          </a:xfrm>
        </p:spPr>
        <p:txBody>
          <a:bodyPr>
            <a:noAutofit/>
          </a:bodyPr>
          <a:lstStyle>
            <a:extLst/>
          </a:lstStyle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 smtClean="0"/>
              <a:t> </a:t>
            </a:r>
            <a:r>
              <a:rPr lang="fr-FR" sz="1800" dirty="0"/>
              <a:t>Les Codes </a:t>
            </a:r>
            <a:r>
              <a:rPr lang="fr-FR" sz="1800" dirty="0" smtClean="0"/>
              <a:t>: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/>
              <a:t> le code de conduite Brarudi;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/>
              <a:t> le code d’autodiscipline en matière de communication commerciale;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/>
              <a:t> le code des fournisseurs Brarudi</a:t>
            </a:r>
            <a:r>
              <a:rPr lang="fr-FR" sz="1800" dirty="0" smtClean="0"/>
              <a:t>.</a:t>
            </a:r>
            <a:endParaRPr lang="fr-FR" sz="1800" dirty="0"/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/>
              <a:t> Les études </a:t>
            </a:r>
            <a:r>
              <a:rPr lang="fr-FR" sz="1800" dirty="0" smtClean="0"/>
              <a:t>: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 </a:t>
            </a:r>
            <a:r>
              <a:rPr lang="fr-FR" sz="1800" dirty="0"/>
              <a:t>L’étude d’impact </a:t>
            </a:r>
            <a:r>
              <a:rPr lang="fr-FR" sz="1800" dirty="0" smtClean="0"/>
              <a:t>économique;</a:t>
            </a:r>
            <a:endParaRPr lang="fr-FR" sz="1800" dirty="0"/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/>
              <a:t> l’étude sur </a:t>
            </a:r>
            <a:r>
              <a:rPr lang="fr-FR" sz="1800" dirty="0" smtClean="0"/>
              <a:t>image.</a:t>
            </a:r>
            <a:endParaRPr lang="fr-FR" sz="1800" dirty="0"/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/>
              <a:t> Des investissements socialement </a:t>
            </a:r>
            <a:r>
              <a:rPr lang="fr-FR" sz="1800" dirty="0" smtClean="0"/>
              <a:t>responsables :</a:t>
            </a:r>
            <a:endParaRPr lang="fr-FR" sz="1800" dirty="0"/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des investissements qui respectent les critères d’amélioration de notre impact sur l’environnement;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Des investissements qui sont fonction de nos dimensions RSE.</a:t>
            </a:r>
            <a:endParaRPr lang="fr-FR" sz="1800" dirty="0"/>
          </a:p>
        </p:txBody>
      </p:sp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599728"/>
          </a:xfrm>
        </p:spPr>
        <p:txBody>
          <a:bodyPr>
            <a:noAutofit/>
          </a:bodyPr>
          <a:lstStyle>
            <a:extLst/>
          </a:lstStyle>
          <a:p>
            <a:r>
              <a:rPr sz="2800" dirty="0" smtClean="0"/>
              <a:t>LES OUTILS DE LA RSE BRARUDI</a:t>
            </a:r>
            <a:endParaRPr lang="fr-FR" sz="2800" dirty="0"/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  <a:noFill/>
        </p:spPr>
        <p:txBody>
          <a:bodyPr/>
          <a:lstStyle/>
          <a:p>
            <a:pPr algn="r"/>
            <a:fld id="{851D5406-BC0D-41BC-81F0-CD225C315BA5}" type="slidenum">
              <a:rPr lang="en-GB" altLang="en-US" sz="1000" smtClean="0">
                <a:latin typeface="Arial" pitchFamily="34" charset="0"/>
                <a:cs typeface="Arial" pitchFamily="34" charset="0"/>
              </a:rPr>
              <a:pPr algn="r"/>
              <a:t>13</a:t>
            </a:fld>
            <a:endParaRPr lang="en-GB" altLang="en-US" sz="1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8176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OUTILS DE LA RSE BRARUDI</a:t>
            </a:r>
            <a:endParaRPr lang="fr-FR" dirty="0"/>
          </a:p>
        </p:txBody>
      </p:sp>
      <p:sp>
        <p:nvSpPr>
          <p:cNvPr id="36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599728"/>
          </a:xfrm>
        </p:spPr>
        <p:txBody>
          <a:bodyPr>
            <a:noAutofit/>
          </a:bodyPr>
          <a:lstStyle>
            <a:extLst/>
          </a:lstStyle>
          <a:p>
            <a:r>
              <a:rPr sz="2800" dirty="0" smtClean="0"/>
              <a:t>L'IMPACT ECONOMIQUE DE BRARUDI</a:t>
            </a:r>
            <a:endParaRPr lang="fr-FR" sz="2800" dirty="0"/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  <a:noFill/>
        </p:spPr>
        <p:txBody>
          <a:bodyPr/>
          <a:lstStyle/>
          <a:p>
            <a:pPr algn="r"/>
            <a:fld id="{851D5406-BC0D-41BC-81F0-CD225C315BA5}" type="slidenum">
              <a:rPr lang="en-GB" altLang="en-US" sz="1000" smtClean="0">
                <a:latin typeface="Arial" pitchFamily="34" charset="0"/>
                <a:cs typeface="Arial" pitchFamily="34" charset="0"/>
              </a:rPr>
              <a:pPr algn="r"/>
              <a:t>14</a:t>
            </a:fld>
            <a:endParaRPr lang="en-GB" alt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4"/>
          <p:cNvSpPr>
            <a:spLocks noGrp="1"/>
          </p:cNvSpPr>
          <p:nvPr>
            <p:ph sz="quarter" idx="15"/>
          </p:nvPr>
        </p:nvSpPr>
        <p:spPr>
          <a:xfrm>
            <a:off x="395536" y="1628800"/>
            <a:ext cx="7992888" cy="1368152"/>
          </a:xfrm>
        </p:spPr>
        <p:txBody>
          <a:bodyPr>
            <a:noAutofit/>
          </a:bodyPr>
          <a:lstStyle>
            <a:extLst/>
          </a:lstStyle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 smtClean="0"/>
              <a:t>  10 % du PIB du Burundi;</a:t>
            </a:r>
          </a:p>
          <a:p>
            <a:pPr marL="273050" lvl="1" indent="-273050">
              <a:buClr>
                <a:srgbClr val="006600"/>
              </a:buClr>
              <a:buFont typeface="Wingdings" pitchFamily="2" charset="2"/>
              <a:buChar char="§"/>
              <a:tabLst>
                <a:tab pos="273050" algn="l"/>
              </a:tabLst>
            </a:pPr>
            <a:r>
              <a:rPr lang="fr-FR" sz="1800" dirty="0" smtClean="0"/>
              <a:t>110 Millions d’Euros de valeur ajoutée dont 32</a:t>
            </a:r>
            <a:r>
              <a:rPr lang="fr-FR" sz="1800" dirty="0"/>
              <a:t>, 4 Million d’Euros </a:t>
            </a:r>
            <a:r>
              <a:rPr lang="fr-FR" sz="1800" dirty="0" smtClean="0"/>
              <a:t>qui profite </a:t>
            </a:r>
            <a:r>
              <a:rPr lang="fr-FR" sz="1800" dirty="0"/>
              <a:t>aux ménages </a:t>
            </a:r>
            <a:r>
              <a:rPr lang="fr-FR" sz="1800" dirty="0" smtClean="0"/>
              <a:t>Burundais;</a:t>
            </a:r>
          </a:p>
          <a:p>
            <a:pPr marL="273050" lvl="1" indent="-273050">
              <a:buClr>
                <a:srgbClr val="006600"/>
              </a:buClr>
              <a:buFont typeface="Wingdings" pitchFamily="2" charset="2"/>
              <a:buChar char="§"/>
              <a:tabLst>
                <a:tab pos="273050" algn="l"/>
              </a:tabLst>
            </a:pPr>
            <a:r>
              <a:rPr lang="fr-FR" sz="1800" dirty="0" smtClean="0"/>
              <a:t>59,000 emplois générés soit 1</a:t>
            </a:r>
            <a:r>
              <a:rPr lang="fr-FR" sz="1800" dirty="0"/>
              <a:t>% des emplois </a:t>
            </a:r>
            <a:r>
              <a:rPr lang="fr-FR" sz="1800" dirty="0" smtClean="0"/>
              <a:t>du Burundi;</a:t>
            </a:r>
          </a:p>
          <a:p>
            <a:pPr marL="273050" lvl="1" indent="-273050">
              <a:buClr>
                <a:srgbClr val="006600"/>
              </a:buClr>
              <a:buFont typeface="Wingdings" pitchFamily="2" charset="2"/>
              <a:buChar char="§"/>
              <a:tabLst>
                <a:tab pos="273050" algn="l"/>
              </a:tabLst>
            </a:pPr>
            <a:r>
              <a:rPr lang="fr-FR" sz="1800" dirty="0" smtClean="0"/>
              <a:t>15,800 emplois dans </a:t>
            </a:r>
            <a:r>
              <a:rPr lang="fr-FR" sz="1800" dirty="0"/>
              <a:t>le secteur primaire (29% du total).</a:t>
            </a:r>
          </a:p>
          <a:p>
            <a:pPr marL="273050" lvl="1" indent="-273050">
              <a:buClr>
                <a:srgbClr val="006600"/>
              </a:buClr>
              <a:buFont typeface="Wingdings" pitchFamily="2" charset="2"/>
              <a:buChar char="§"/>
              <a:tabLst>
                <a:tab pos="273050" algn="l"/>
              </a:tabLst>
            </a:pPr>
            <a:endParaRPr lang="fr-FR" sz="1800" dirty="0"/>
          </a:p>
          <a:p>
            <a:pPr algn="just"/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68056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99913" y="1092201"/>
            <a:ext cx="8016503" cy="169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auto">
              <a:spcBef>
                <a:spcPct val="20000"/>
              </a:spcBef>
              <a:spcAft>
                <a:spcPts val="0"/>
              </a:spcAft>
              <a:buClr>
                <a:srgbClr val="006600"/>
              </a:buClr>
              <a:defRPr/>
            </a:pPr>
            <a:r>
              <a:rPr lang="fr-FR" dirty="0"/>
              <a:t>Augmenter notre impact sur le secteur primaire : le projet sorgho.</a:t>
            </a:r>
          </a:p>
          <a:p>
            <a:pPr marL="0" lvl="1" fontAlgn="auto">
              <a:spcBef>
                <a:spcPct val="20000"/>
              </a:spcBef>
              <a:spcAft>
                <a:spcPts val="0"/>
              </a:spcAft>
              <a:buClr>
                <a:srgbClr val="006600"/>
              </a:buClr>
              <a:buFont typeface="Wingdings" pitchFamily="2" charset="2"/>
              <a:buChar char="§"/>
              <a:defRPr/>
            </a:pPr>
            <a:r>
              <a:rPr lang="fr-FR" dirty="0" smtClean="0"/>
              <a:t> Un </a:t>
            </a:r>
            <a:r>
              <a:rPr lang="fr-FR" dirty="0"/>
              <a:t>projet lancé en 2007.</a:t>
            </a:r>
          </a:p>
          <a:p>
            <a:pPr marL="0" lvl="1" fontAlgn="auto">
              <a:spcBef>
                <a:spcPct val="20000"/>
              </a:spcBef>
              <a:spcAft>
                <a:spcPts val="0"/>
              </a:spcAft>
              <a:buClr>
                <a:srgbClr val="006600"/>
              </a:buClr>
              <a:buFont typeface="Wingdings" pitchFamily="2" charset="2"/>
              <a:buChar char="§"/>
              <a:defRPr/>
            </a:pPr>
            <a:r>
              <a:rPr lang="fr-FR" dirty="0" smtClean="0"/>
              <a:t> 1ère </a:t>
            </a:r>
            <a:r>
              <a:rPr lang="fr-FR" dirty="0"/>
              <a:t>récolte en 2009;</a:t>
            </a:r>
          </a:p>
          <a:p>
            <a:pPr marL="0" lvl="1" fontAlgn="auto">
              <a:spcBef>
                <a:spcPct val="20000"/>
              </a:spcBef>
              <a:spcAft>
                <a:spcPts val="0"/>
              </a:spcAft>
              <a:buClr>
                <a:srgbClr val="006600"/>
              </a:buClr>
              <a:buFont typeface="Wingdings" pitchFamily="2" charset="2"/>
              <a:buChar char="§"/>
              <a:defRPr/>
            </a:pPr>
            <a:r>
              <a:rPr lang="fr-FR" dirty="0" smtClean="0"/>
              <a:t> 3152 </a:t>
            </a:r>
            <a:r>
              <a:rPr lang="fr-FR" dirty="0"/>
              <a:t>agriculteurs concernés, à ce jour;</a:t>
            </a:r>
          </a:p>
          <a:p>
            <a:pPr marL="0" lvl="1" fontAlgn="auto">
              <a:spcBef>
                <a:spcPct val="20000"/>
              </a:spcBef>
              <a:spcAft>
                <a:spcPts val="0"/>
              </a:spcAft>
              <a:buClr>
                <a:srgbClr val="006600"/>
              </a:buClr>
              <a:buFont typeface="Wingdings" pitchFamily="2" charset="2"/>
              <a:buChar char="§"/>
              <a:defRPr/>
            </a:pPr>
            <a:r>
              <a:rPr lang="fr-FR" dirty="0" smtClean="0"/>
              <a:t> Un </a:t>
            </a:r>
            <a:r>
              <a:rPr lang="fr-FR" dirty="0"/>
              <a:t>produit commercialisé pour les 50 ans d’indépendance du Burundi.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2968103"/>
              </p:ext>
            </p:extLst>
          </p:nvPr>
        </p:nvGraphicFramePr>
        <p:xfrm>
          <a:off x="335141" y="2924944"/>
          <a:ext cx="4596900" cy="358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627"/>
                <a:gridCol w="3359273"/>
              </a:tblGrid>
              <a:tr h="365891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Calibri" pitchFamily="34" charset="0"/>
                          <a:cs typeface="Calibri" pitchFamily="34" charset="0"/>
                        </a:rPr>
                        <a:t>Bière</a:t>
                      </a:r>
                      <a:r>
                        <a:rPr lang="fr-FR" sz="1800" baseline="0" dirty="0" smtClean="0">
                          <a:latin typeface="Calibri" pitchFamily="34" charset="0"/>
                          <a:cs typeface="Calibri" pitchFamily="34" charset="0"/>
                        </a:rPr>
                        <a:t> « YUBIRE »</a:t>
                      </a:r>
                      <a:endParaRPr lang="fr-F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/>
                </a:tc>
                <a:tc hMerge="1"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04863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alibri" pitchFamily="34" charset="0"/>
                          <a:cs typeface="Calibri" pitchFamily="34" charset="0"/>
                        </a:rPr>
                        <a:t>Impact social</a:t>
                      </a:r>
                      <a:endParaRPr lang="fr-F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alibri" pitchFamily="34" charset="0"/>
                          <a:cs typeface="Calibri" pitchFamily="34" charset="0"/>
                        </a:rPr>
                        <a:t>3 152 familles</a:t>
                      </a:r>
                      <a:r>
                        <a:rPr lang="fr-FR" sz="1400" baseline="0" dirty="0" smtClean="0">
                          <a:latin typeface="Calibri" pitchFamily="34" charset="0"/>
                          <a:cs typeface="Calibri" pitchFamily="34" charset="0"/>
                        </a:rPr>
                        <a:t> de paysans burundais.</a:t>
                      </a:r>
                      <a:endParaRPr lang="fr-F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</a:tr>
              <a:tr h="304863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alibri" pitchFamily="34" charset="0"/>
                          <a:cs typeface="Calibri" pitchFamily="34" charset="0"/>
                        </a:rPr>
                        <a:t>Ingrédients</a:t>
                      </a:r>
                      <a:endParaRPr lang="fr-F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ct val="5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sorgho blanc, 100% d’ origine Burundi </a:t>
                      </a:r>
                    </a:p>
                  </a:txBody>
                  <a:tcPr marL="91424" marR="91424" marT="45736" marB="45736" anchor="ctr"/>
                </a:tc>
              </a:tr>
              <a:tr h="304863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alibri" pitchFamily="34" charset="0"/>
                          <a:cs typeface="Calibri" pitchFamily="34" charset="0"/>
                        </a:rPr>
                        <a:t>Type de bière</a:t>
                      </a:r>
                      <a:endParaRPr lang="fr-F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Bière claire de sorgho blanc non malté type 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Gambella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</a:p>
                  </a:txBody>
                  <a:tcPr marL="91424" marR="91424" marT="45736" marB="45736" anchor="ctr"/>
                </a:tc>
              </a:tr>
              <a:tr h="306851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alibri" pitchFamily="34" charset="0"/>
                          <a:cs typeface="Calibri" pitchFamily="34" charset="0"/>
                        </a:rPr>
                        <a:t>Conditionnement</a:t>
                      </a:r>
                      <a:r>
                        <a:rPr lang="fr-FR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fr-F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alibri" pitchFamily="34" charset="0"/>
                          <a:cs typeface="Calibri" pitchFamily="34" charset="0"/>
                        </a:rPr>
                        <a:t>Bouteille</a:t>
                      </a:r>
                      <a:r>
                        <a:rPr lang="fr-FR" sz="1400" baseline="0" dirty="0" smtClean="0">
                          <a:latin typeface="Calibri" pitchFamily="34" charset="0"/>
                          <a:cs typeface="Calibri" pitchFamily="34" charset="0"/>
                        </a:rPr>
                        <a:t> de </a:t>
                      </a:r>
                      <a:r>
                        <a:rPr lang="fr-FR" sz="1400" dirty="0" smtClean="0">
                          <a:latin typeface="Calibri" pitchFamily="34" charset="0"/>
                          <a:cs typeface="Calibri" pitchFamily="34" charset="0"/>
                        </a:rPr>
                        <a:t>72 cl</a:t>
                      </a:r>
                      <a:endParaRPr lang="fr-F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</a:tr>
              <a:tr h="306851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alibri" pitchFamily="34" charset="0"/>
                          <a:cs typeface="Calibri" pitchFamily="34" charset="0"/>
                        </a:rPr>
                        <a:t>Degré d’alcool</a:t>
                      </a:r>
                      <a:endParaRPr lang="fr-F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alibri" pitchFamily="34" charset="0"/>
                          <a:cs typeface="Calibri" pitchFamily="34" charset="0"/>
                        </a:rPr>
                        <a:t>4,7°</a:t>
                      </a:r>
                      <a:endParaRPr lang="fr-F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</a:tr>
              <a:tr h="743499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alibri" pitchFamily="34" charset="0"/>
                          <a:cs typeface="Calibri" pitchFamily="34" charset="0"/>
                        </a:rPr>
                        <a:t>Brassage</a:t>
                      </a:r>
                      <a:endParaRPr lang="fr-F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Brassée à la 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Brarudi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siège Gitega.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Production unique de 3400 Hl soit, environ 39 000 casiers de 12 bouteilles de 72 cl.</a:t>
                      </a:r>
                    </a:p>
                  </a:txBody>
                  <a:tcPr marL="91424" marR="91424" marT="45736" marB="45736" anchor="ctr"/>
                </a:tc>
              </a:tr>
              <a:tr h="306851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alibri" pitchFamily="34" charset="0"/>
                          <a:cs typeface="Calibri" pitchFamily="34" charset="0"/>
                        </a:rPr>
                        <a:t>Prix</a:t>
                      </a:r>
                      <a:endParaRPr lang="fr-F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alibri" pitchFamily="34" charset="0"/>
                          <a:cs typeface="Calibri" pitchFamily="34" charset="0"/>
                        </a:rPr>
                        <a:t>800 </a:t>
                      </a:r>
                      <a:r>
                        <a:rPr lang="fr-FR" sz="1400" dirty="0" err="1" smtClean="0">
                          <a:latin typeface="Calibri" pitchFamily="34" charset="0"/>
                          <a:cs typeface="Calibri" pitchFamily="34" charset="0"/>
                        </a:rPr>
                        <a:t>Fbu</a:t>
                      </a:r>
                      <a:r>
                        <a:rPr lang="fr-FR" sz="1400" dirty="0" smtClean="0">
                          <a:latin typeface="Calibri" pitchFamily="34" charset="0"/>
                          <a:cs typeface="Calibri" pitchFamily="34" charset="0"/>
                        </a:rPr>
                        <a:t>/bouteille</a:t>
                      </a:r>
                      <a:endParaRPr lang="fr-F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4" marR="91424" marT="45736" marB="45736" anchor="ctr"/>
                </a:tc>
              </a:tr>
            </a:tbl>
          </a:graphicData>
        </a:graphic>
      </p:graphicFrame>
      <p:pic>
        <p:nvPicPr>
          <p:cNvPr id="11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387" t="26454" r="21581" b="26434"/>
          <a:stretch>
            <a:fillRect/>
          </a:stretch>
        </p:blipFill>
        <p:spPr bwMode="auto">
          <a:xfrm>
            <a:off x="5076056" y="2996952"/>
            <a:ext cx="3370263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455712"/>
          </a:xfrm>
        </p:spPr>
        <p:txBody>
          <a:bodyPr>
            <a:noAutofit/>
          </a:bodyPr>
          <a:lstStyle>
            <a:extLst/>
          </a:lstStyle>
          <a:p>
            <a:r>
              <a:rPr sz="2400" dirty="0" smtClean="0"/>
              <a:t>L'IMPACT ECONOMIQUE BRARUDI, UTILISATION PRATIQUE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74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Content Placeholder 5"/>
          <p:cNvSpPr>
            <a:spLocks noGrp="1"/>
          </p:cNvSpPr>
          <p:nvPr>
            <p:ph idx="1"/>
          </p:nvPr>
        </p:nvSpPr>
        <p:spPr>
          <a:xfrm>
            <a:off x="500034" y="1071546"/>
            <a:ext cx="7185602" cy="4429156"/>
          </a:xfrm>
        </p:spPr>
        <p:txBody>
          <a:bodyPr>
            <a:noAutofit/>
          </a:bodyPr>
          <a:lstStyle/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2000" dirty="0" smtClean="0"/>
              <a:t> Responsabilité Sociale d’Entreprise, Définition</a:t>
            </a:r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endParaRPr lang="fr-FR" sz="2000" dirty="0" smtClean="0"/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2000" dirty="0" smtClean="0"/>
              <a:t> Les dimensions de la RSE Brarudi.</a:t>
            </a:r>
          </a:p>
          <a:p>
            <a:pPr lvl="1">
              <a:buFont typeface="Arial" pitchFamily="34" charset="0"/>
              <a:buChar char="•"/>
            </a:pPr>
            <a:endParaRPr lang="fr-FR" sz="2000" dirty="0" smtClean="0"/>
          </a:p>
          <a:p>
            <a:pPr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2000" dirty="0" smtClean="0"/>
              <a:t> Les outils de la RSE Brarudi.</a:t>
            </a:r>
          </a:p>
          <a:p>
            <a:pPr marL="457200" lvl="1" indent="0" algn="just">
              <a:buClr>
                <a:srgbClr val="006600"/>
              </a:buClr>
            </a:pPr>
            <a:endParaRPr lang="fr-FR" sz="1800" dirty="0" smtClean="0"/>
          </a:p>
          <a:p>
            <a:endParaRPr lang="fr-FR" sz="1800" dirty="0" smtClean="0"/>
          </a:p>
          <a:p>
            <a:pPr lvl="1"/>
            <a:endParaRPr lang="fr-FR" sz="1800" dirty="0" smtClean="0"/>
          </a:p>
          <a:p>
            <a:endParaRPr lang="fr-FR" sz="1800" dirty="0" smtClean="0"/>
          </a:p>
        </p:txBody>
      </p:sp>
      <p:sp>
        <p:nvSpPr>
          <p:cNvPr id="6" name="Rectangle 5"/>
          <p:cNvSpPr txBox="1">
            <a:spLocks/>
          </p:cNvSpPr>
          <p:nvPr/>
        </p:nvSpPr>
        <p:spPr>
          <a:xfrm>
            <a:off x="304800" y="357166"/>
            <a:ext cx="8053200" cy="367200"/>
          </a:xfrm>
          <a:prstGeom prst="rect">
            <a:avLst/>
          </a:prstGeom>
          <a:solidFill>
            <a:srgbClr val="CAA500"/>
          </a:solidFill>
        </p:spPr>
        <p:txBody>
          <a:bodyPr>
            <a:normAutofit/>
          </a:bodyPr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b="1" kern="0" dirty="0" smtClean="0">
                <a:solidFill>
                  <a:schemeClr val="bg1"/>
                </a:solidFill>
              </a:rPr>
              <a:t>AGENDA</a:t>
            </a:r>
            <a:endParaRPr kumimoji="0" lang="fr-FR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04432" y="6473952"/>
            <a:ext cx="990600" cy="304800"/>
          </a:xfrm>
          <a:noFill/>
        </p:spPr>
        <p:txBody>
          <a:bodyPr/>
          <a:lstStyle/>
          <a:p>
            <a:fld id="{851D5406-BC0D-41BC-81F0-CD225C315BA5}" type="slidenum">
              <a:rPr lang="en-GB" alt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GB" alt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4"/>
          <p:cNvSpPr>
            <a:spLocks noGrp="1"/>
          </p:cNvSpPr>
          <p:nvPr>
            <p:ph sz="quarter" idx="15"/>
          </p:nvPr>
        </p:nvSpPr>
        <p:spPr>
          <a:xfrm>
            <a:off x="386798" y="1916832"/>
            <a:ext cx="7929618" cy="1368152"/>
          </a:xfrm>
        </p:spPr>
        <p:txBody>
          <a:bodyPr>
            <a:noAutofit/>
          </a:bodyPr>
          <a:lstStyle>
            <a:extLst/>
          </a:lstStyle>
          <a:p>
            <a:pPr algn="just"/>
            <a:r>
              <a:rPr lang="fr-FR" sz="2400" dirty="0" smtClean="0"/>
              <a:t>La RSE est « un processus d’amélioration dans le cadre duquel les entreprises intègrent de manière </a:t>
            </a:r>
            <a:r>
              <a:rPr lang="fr-FR" sz="2400" b="1" dirty="0" smtClean="0"/>
              <a:t>volontaire</a:t>
            </a:r>
            <a:r>
              <a:rPr lang="fr-FR" sz="2400" dirty="0" smtClean="0"/>
              <a:t>, systématique et cohérente des </a:t>
            </a:r>
            <a:r>
              <a:rPr lang="fr-FR" sz="2400" b="1" dirty="0" smtClean="0"/>
              <a:t>considérations </a:t>
            </a:r>
            <a:r>
              <a:rPr lang="fr-FR" sz="2400" b="1" dirty="0" smtClean="0">
                <a:cs typeface="Times New Roman" pitchFamily="18" charset="0"/>
              </a:rPr>
              <a:t>d’ordre social, environnemental et économique </a:t>
            </a:r>
            <a:r>
              <a:rPr lang="fr-FR" sz="2400" dirty="0" smtClean="0">
                <a:cs typeface="Times New Roman" pitchFamily="18" charset="0"/>
              </a:rPr>
              <a:t>dans leur gestion en concertation avec leurs </a:t>
            </a:r>
            <a:r>
              <a:rPr lang="fr-FR" sz="2400" b="1" dirty="0" smtClean="0">
                <a:cs typeface="Times New Roman" pitchFamily="18" charset="0"/>
              </a:rPr>
              <a:t>parties prenantes</a:t>
            </a:r>
            <a:r>
              <a:rPr lang="fr-FR" sz="2400" i="1" dirty="0" smtClean="0">
                <a:cs typeface="Times New Roman" pitchFamily="18" charset="0"/>
              </a:rPr>
              <a:t> ».</a:t>
            </a:r>
            <a:endParaRPr lang="fr-FR" sz="2400" dirty="0" smtClean="0"/>
          </a:p>
        </p:txBody>
      </p:sp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599728"/>
          </a:xfrm>
        </p:spPr>
        <p:txBody>
          <a:bodyPr>
            <a:noAutofit/>
          </a:bodyPr>
          <a:lstStyle>
            <a:extLst/>
          </a:lstStyle>
          <a:p>
            <a:r>
              <a:rPr sz="2800" dirty="0" smtClean="0"/>
              <a:t>LA RESPONSABILITE SOCIALE D'ENTREPRISE</a:t>
            </a:r>
            <a:endParaRPr lang="fr-FR" sz="2800" dirty="0"/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  <a:noFill/>
        </p:spPr>
        <p:txBody>
          <a:bodyPr/>
          <a:lstStyle/>
          <a:p>
            <a:pPr algn="r"/>
            <a:fld id="{851D5406-BC0D-41BC-81F0-CD225C315BA5}" type="slidenum">
              <a:rPr lang="en-GB" altLang="en-US" sz="1000" smtClean="0">
                <a:latin typeface="Arial" pitchFamily="34" charset="0"/>
                <a:cs typeface="Arial" pitchFamily="34" charset="0"/>
              </a:rPr>
              <a:pPr algn="r"/>
              <a:t>3</a:t>
            </a:fld>
            <a:endParaRPr lang="en-GB" altLang="en-US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LES OUTILS DE LA RSE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4"/>
          <p:cNvSpPr>
            <a:spLocks noGrp="1"/>
          </p:cNvSpPr>
          <p:nvPr>
            <p:ph sz="quarter" idx="15"/>
          </p:nvPr>
        </p:nvSpPr>
        <p:spPr>
          <a:xfrm>
            <a:off x="395536" y="1124744"/>
            <a:ext cx="7929618" cy="4536504"/>
          </a:xfrm>
        </p:spPr>
        <p:txBody>
          <a:bodyPr>
            <a:noAutofit/>
          </a:bodyPr>
          <a:lstStyle>
            <a:extLst/>
          </a:lstStyle>
          <a:p>
            <a:pPr marL="0" lvl="1" indent="0">
              <a:lnSpc>
                <a:spcPct val="150000"/>
              </a:lnSpc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2200" dirty="0" smtClean="0"/>
              <a:t> </a:t>
            </a:r>
            <a:r>
              <a:rPr lang="fr-FR" sz="2300" dirty="0" smtClean="0"/>
              <a:t>Minimisation de l’impact de nos produits sur l’environnement.</a:t>
            </a:r>
          </a:p>
          <a:p>
            <a:pPr marL="0" lvl="1" indent="0">
              <a:lnSpc>
                <a:spcPct val="200000"/>
              </a:lnSpc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2300" dirty="0"/>
              <a:t> Appropriation des communautés internes et externes.</a:t>
            </a:r>
          </a:p>
          <a:p>
            <a:pPr marL="0" lvl="1" indent="0">
              <a:lnSpc>
                <a:spcPct val="200000"/>
              </a:lnSpc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2300" dirty="0"/>
              <a:t> Promotion d’une consommation responsable.</a:t>
            </a:r>
          </a:p>
          <a:p>
            <a:pPr marL="0" lvl="1" indent="0">
              <a:lnSpc>
                <a:spcPct val="150000"/>
              </a:lnSpc>
              <a:buClr>
                <a:srgbClr val="006600"/>
              </a:buClr>
            </a:pPr>
            <a:endParaRPr lang="fr-FR" sz="2300" dirty="0" smtClean="0"/>
          </a:p>
          <a:p>
            <a:pPr marL="0" lvl="1" indent="0">
              <a:buClr>
                <a:srgbClr val="006600"/>
              </a:buClr>
            </a:pPr>
            <a:endParaRPr lang="fr-FR" sz="1800" dirty="0" smtClean="0"/>
          </a:p>
          <a:p>
            <a:pPr marL="457200" lvl="1" indent="0">
              <a:buClr>
                <a:srgbClr val="006600"/>
              </a:buClr>
            </a:pPr>
            <a:r>
              <a:rPr lang="fr-FR" sz="1800" dirty="0" smtClean="0"/>
              <a:t> </a:t>
            </a:r>
          </a:p>
        </p:txBody>
      </p:sp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599728"/>
          </a:xfrm>
        </p:spPr>
        <p:txBody>
          <a:bodyPr>
            <a:noAutofit/>
          </a:bodyPr>
          <a:lstStyle>
            <a:extLst/>
          </a:lstStyle>
          <a:p>
            <a:r>
              <a:rPr sz="2400" cap="small" dirty="0" smtClean="0"/>
              <a:t>Les Dimensions de la RSE Brarudi</a:t>
            </a:r>
            <a:endParaRPr lang="fr-FR" sz="2400" cap="small" dirty="0"/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  <a:noFill/>
        </p:spPr>
        <p:txBody>
          <a:bodyPr/>
          <a:lstStyle/>
          <a:p>
            <a:pPr algn="r"/>
            <a:fld id="{851D5406-BC0D-41BC-81F0-CD225C315BA5}" type="slidenum">
              <a:rPr lang="en-GB" altLang="en-US" sz="1000" smtClean="0">
                <a:latin typeface="Arial" pitchFamily="34" charset="0"/>
                <a:cs typeface="Arial" pitchFamily="34" charset="0"/>
              </a:rPr>
              <a:pPr algn="r"/>
              <a:t>5</a:t>
            </a:fld>
            <a:endParaRPr lang="en-GB" alt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DIMENSIONS DE LA RSE BRARUDI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66318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4"/>
          <p:cNvSpPr>
            <a:spLocks noGrp="1"/>
          </p:cNvSpPr>
          <p:nvPr>
            <p:ph sz="quarter" idx="15"/>
          </p:nvPr>
        </p:nvSpPr>
        <p:spPr>
          <a:xfrm>
            <a:off x="395536" y="1124744"/>
            <a:ext cx="7929618" cy="4536504"/>
          </a:xfrm>
        </p:spPr>
        <p:txBody>
          <a:bodyPr>
            <a:noAutofit/>
          </a:bodyPr>
          <a:lstStyle>
            <a:extLst/>
          </a:lstStyle>
          <a:p>
            <a:pPr lvl="1">
              <a:lnSpc>
                <a:spcPct val="150000"/>
              </a:lnSpc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Au niveau de la production :</a:t>
            </a:r>
          </a:p>
          <a:p>
            <a:pPr marL="457200" lvl="1" indent="266700">
              <a:buClr>
                <a:srgbClr val="006600"/>
              </a:buClr>
            </a:pPr>
            <a:r>
              <a:rPr lang="fr-FR" sz="1800" dirty="0" smtClean="0"/>
              <a:t>- minimisation des consommations d’eau et d’énergie;</a:t>
            </a:r>
          </a:p>
          <a:p>
            <a:pPr lvl="1" indent="-19050">
              <a:buClr>
                <a:srgbClr val="006600"/>
              </a:buClr>
              <a:buFontTx/>
              <a:buChar char="-"/>
            </a:pPr>
            <a:r>
              <a:rPr lang="fr-FR" sz="1800" dirty="0" smtClean="0"/>
              <a:t> réduction des émissions de CO</a:t>
            </a:r>
            <a:r>
              <a:rPr lang="fr-FR" sz="1400" dirty="0" smtClean="0"/>
              <a:t>2</a:t>
            </a:r>
            <a:r>
              <a:rPr lang="fr-FR" sz="1800" dirty="0" smtClean="0"/>
              <a:t>; </a:t>
            </a:r>
          </a:p>
          <a:p>
            <a:pPr lvl="1" indent="-19050">
              <a:buClr>
                <a:srgbClr val="006600"/>
              </a:buClr>
              <a:buFontTx/>
              <a:buChar char="-"/>
            </a:pPr>
            <a:r>
              <a:rPr lang="fr-FR" sz="1800" dirty="0"/>
              <a:t> </a:t>
            </a:r>
            <a:r>
              <a:rPr lang="fr-FR" sz="1800" dirty="0" smtClean="0"/>
              <a:t>réduction des déchets.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Au niveau de la commercialisation de nos produits :</a:t>
            </a:r>
          </a:p>
          <a:p>
            <a:pPr marL="457200" lvl="1" indent="266700">
              <a:buClr>
                <a:srgbClr val="006600"/>
              </a:buClr>
            </a:pPr>
            <a:r>
              <a:rPr lang="fr-FR" sz="1800" dirty="0" smtClean="0"/>
              <a:t>- les emballages;</a:t>
            </a:r>
          </a:p>
          <a:p>
            <a:pPr marL="457200" lvl="1" indent="266700">
              <a:buClr>
                <a:srgbClr val="006600"/>
              </a:buClr>
            </a:pPr>
            <a:r>
              <a:rPr lang="fr-FR" sz="1800" dirty="0" smtClean="0"/>
              <a:t>- le froid;</a:t>
            </a:r>
          </a:p>
          <a:p>
            <a:pPr lvl="1" indent="-19050">
              <a:buClr>
                <a:srgbClr val="006600"/>
              </a:buClr>
              <a:buFontTx/>
              <a:buChar char="-"/>
            </a:pPr>
            <a:r>
              <a:rPr lang="fr-FR" sz="1800" dirty="0" smtClean="0"/>
              <a:t> la distribution.</a:t>
            </a:r>
          </a:p>
          <a:p>
            <a:pPr marL="0" lvl="1" indent="0">
              <a:buClr>
                <a:srgbClr val="006600"/>
              </a:buClr>
            </a:pPr>
            <a:endParaRPr lang="fr-FR" sz="1800" dirty="0" smtClean="0"/>
          </a:p>
          <a:p>
            <a:pPr marL="457200" lvl="1" indent="0">
              <a:buClr>
                <a:srgbClr val="006600"/>
              </a:buClr>
            </a:pPr>
            <a:r>
              <a:rPr lang="fr-FR" sz="1800" dirty="0" smtClean="0"/>
              <a:t> </a:t>
            </a:r>
          </a:p>
        </p:txBody>
      </p:sp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599728"/>
          </a:xfrm>
        </p:spPr>
        <p:txBody>
          <a:bodyPr>
            <a:noAutofit/>
          </a:bodyPr>
          <a:lstStyle>
            <a:extLst/>
          </a:lstStyle>
          <a:p>
            <a:r>
              <a:rPr sz="2200" cap="small" dirty="0" smtClean="0"/>
              <a:t>Minimisation de l'Impact des P</a:t>
            </a:r>
            <a:r>
              <a:rPr lang="fr-FR" sz="2200" cap="small" dirty="0" smtClean="0"/>
              <a:t>r</a:t>
            </a:r>
            <a:r>
              <a:rPr sz="2200" cap="small" dirty="0" smtClean="0"/>
              <a:t>oduits Brarudi sur l'Environnement</a:t>
            </a:r>
            <a:endParaRPr lang="fr-FR" sz="2200" cap="small" dirty="0"/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  <a:noFill/>
        </p:spPr>
        <p:txBody>
          <a:bodyPr/>
          <a:lstStyle/>
          <a:p>
            <a:pPr algn="r"/>
            <a:fld id="{851D5406-BC0D-41BC-81F0-CD225C315BA5}" type="slidenum">
              <a:rPr lang="en-GB" altLang="en-US" sz="1000" smtClean="0">
                <a:latin typeface="Arial" pitchFamily="34" charset="0"/>
                <a:cs typeface="Arial" pitchFamily="34" charset="0"/>
              </a:rPr>
              <a:pPr algn="r"/>
              <a:t>6</a:t>
            </a:fld>
            <a:endParaRPr lang="en-GB" alt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DIMENSIONS DE LA RSE BRARUDI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9360"/>
          <a:stretch/>
        </p:blipFill>
        <p:spPr>
          <a:xfrm>
            <a:off x="323527" y="1196752"/>
            <a:ext cx="6337969" cy="566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2094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4"/>
          <p:cNvSpPr>
            <a:spLocks noGrp="1"/>
          </p:cNvSpPr>
          <p:nvPr>
            <p:ph sz="quarter" idx="15"/>
          </p:nvPr>
        </p:nvSpPr>
        <p:spPr>
          <a:xfrm>
            <a:off x="395536" y="1268760"/>
            <a:ext cx="7929618" cy="1368152"/>
          </a:xfrm>
        </p:spPr>
        <p:txBody>
          <a:bodyPr>
            <a:noAutofit/>
          </a:bodyPr>
          <a:lstStyle>
            <a:extLst/>
          </a:lstStyle>
          <a:p>
            <a:pPr marL="177800" lvl="1" indent="-177800">
              <a:buClr>
                <a:srgbClr val="006600"/>
              </a:buClr>
              <a:buFont typeface="Wingdings" pitchFamily="2" charset="2"/>
              <a:buChar char="§"/>
              <a:tabLst>
                <a:tab pos="177800" algn="l"/>
              </a:tabLst>
            </a:pPr>
            <a:r>
              <a:rPr lang="fr-FR" sz="1800" dirty="0" smtClean="0"/>
              <a:t>Respect des droits des salariés;</a:t>
            </a:r>
            <a:endParaRPr lang="fr-FR" sz="1800" dirty="0"/>
          </a:p>
          <a:p>
            <a:pPr marL="177800" lvl="1" indent="-177800">
              <a:buClr>
                <a:srgbClr val="006600"/>
              </a:buClr>
              <a:buFont typeface="Wingdings" pitchFamily="2" charset="2"/>
              <a:buChar char="§"/>
              <a:tabLst>
                <a:tab pos="177800" algn="l"/>
              </a:tabLst>
            </a:pPr>
            <a:r>
              <a:rPr lang="fr-FR" sz="1800" dirty="0" smtClean="0"/>
              <a:t>Garantie </a:t>
            </a:r>
            <a:r>
              <a:rPr lang="fr-FR" sz="1800" dirty="0"/>
              <a:t>d’une couverture santé minimale, équivalente pour toutes les filiales du groupe HEINEKEN;</a:t>
            </a:r>
          </a:p>
          <a:p>
            <a:pPr marL="177800" lvl="1" indent="-177800">
              <a:buClr>
                <a:srgbClr val="006600"/>
              </a:buClr>
              <a:buFont typeface="Wingdings" pitchFamily="2" charset="2"/>
              <a:buChar char="§"/>
              <a:tabLst>
                <a:tab pos="177800" algn="l"/>
              </a:tabLst>
            </a:pPr>
            <a:r>
              <a:rPr lang="fr-FR" sz="1800" dirty="0" smtClean="0"/>
              <a:t>Approvisionnement local; </a:t>
            </a:r>
            <a:endParaRPr lang="fr-FR" sz="1800" dirty="0"/>
          </a:p>
          <a:p>
            <a:pPr marL="177800" lvl="1" indent="-177800">
              <a:buClr>
                <a:srgbClr val="006600"/>
              </a:buClr>
              <a:buFont typeface="Wingdings" pitchFamily="2" charset="2"/>
              <a:buChar char="§"/>
              <a:tabLst>
                <a:tab pos="177800" algn="l"/>
              </a:tabLst>
            </a:pPr>
            <a:r>
              <a:rPr lang="fr-FR" sz="1800" dirty="0" smtClean="0"/>
              <a:t>Engagement communautaire :</a:t>
            </a:r>
            <a:endParaRPr lang="fr-FR" sz="1800" dirty="0"/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Une action locale;</a:t>
            </a:r>
          </a:p>
          <a:p>
            <a:pPr marL="1009650" lvl="1" algn="just">
              <a:buClr>
                <a:srgbClr val="006600"/>
              </a:buClr>
              <a:buFontTx/>
              <a:buChar char="-"/>
              <a:tabLst>
                <a:tab pos="900113" algn="l"/>
              </a:tabLst>
            </a:pPr>
            <a:r>
              <a:rPr lang="fr-FR" sz="1800" dirty="0" smtClean="0"/>
              <a:t>une politique </a:t>
            </a:r>
            <a:r>
              <a:rPr lang="fr-FR" sz="1800" dirty="0"/>
              <a:t>de sponsoring non-commercial </a:t>
            </a:r>
            <a:r>
              <a:rPr lang="fr-FR" sz="1800" dirty="0" smtClean="0"/>
              <a:t>claire, </a:t>
            </a:r>
          </a:p>
          <a:p>
            <a:pPr marL="1009650" lvl="1" algn="just">
              <a:buClr>
                <a:srgbClr val="006600"/>
              </a:buClr>
              <a:buFontTx/>
              <a:buChar char="-"/>
              <a:tabLst>
                <a:tab pos="900113" algn="l"/>
              </a:tabLst>
            </a:pPr>
            <a:r>
              <a:rPr lang="fr-FR" sz="1800" dirty="0" smtClean="0"/>
              <a:t>4 domaines </a:t>
            </a:r>
            <a:r>
              <a:rPr lang="fr-FR" sz="1800" dirty="0"/>
              <a:t>d’action </a:t>
            </a:r>
            <a:r>
              <a:rPr lang="fr-FR" sz="1800" dirty="0" smtClean="0"/>
              <a:t>inspirés de notre activité, des objectifs du millénaire et de notre engagement dans la société burundaise : la </a:t>
            </a:r>
            <a:r>
              <a:rPr lang="fr-FR" sz="1800" dirty="0"/>
              <a:t>protection de l’environnement et plus particulièrement de l’eau</a:t>
            </a:r>
            <a:r>
              <a:rPr lang="fr-FR" sz="1800" dirty="0" smtClean="0"/>
              <a:t>; la </a:t>
            </a:r>
            <a:r>
              <a:rPr lang="fr-FR" sz="1800" dirty="0"/>
              <a:t>santé et en particulier la lutte contre l’expansion du VIH/SIDA</a:t>
            </a:r>
            <a:r>
              <a:rPr lang="fr-FR" sz="1800" dirty="0" smtClean="0"/>
              <a:t>; la </a:t>
            </a:r>
            <a:r>
              <a:rPr lang="fr-FR" sz="1800" dirty="0"/>
              <a:t>lutte contre l’extrême pauvreté</a:t>
            </a:r>
            <a:r>
              <a:rPr lang="fr-FR" sz="1800" dirty="0" smtClean="0"/>
              <a:t>; la </a:t>
            </a:r>
            <a:r>
              <a:rPr lang="fr-FR" sz="1800" dirty="0"/>
              <a:t>promotion de l’identité culturelle burundaise.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Une action soutenue par le groupe, la </a:t>
            </a:r>
            <a:r>
              <a:rPr lang="fr-FR" sz="1800" dirty="0"/>
              <a:t>fondation HEINEKEN </a:t>
            </a:r>
            <a:r>
              <a:rPr lang="fr-FR" sz="1800" dirty="0" smtClean="0"/>
              <a:t>Afrique. </a:t>
            </a:r>
            <a:endParaRPr lang="fr-FR" sz="1800" dirty="0"/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endParaRPr lang="fr-FR" sz="1800" dirty="0"/>
          </a:p>
        </p:txBody>
      </p:sp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599728"/>
          </a:xfrm>
        </p:spPr>
        <p:txBody>
          <a:bodyPr>
            <a:noAutofit/>
          </a:bodyPr>
          <a:lstStyle>
            <a:extLst/>
          </a:lstStyle>
          <a:p>
            <a:r>
              <a:rPr lang="fr-FR" sz="2400" cap="small" dirty="0" smtClean="0"/>
              <a:t>Appropriation </a:t>
            </a:r>
            <a:r>
              <a:rPr lang="fr-FR" sz="2400" cap="small" dirty="0"/>
              <a:t>des communautés internes et externes</a:t>
            </a:r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  <a:noFill/>
        </p:spPr>
        <p:txBody>
          <a:bodyPr/>
          <a:lstStyle/>
          <a:p>
            <a:pPr algn="r"/>
            <a:fld id="{851D5406-BC0D-41BC-81F0-CD225C315BA5}" type="slidenum">
              <a:rPr lang="en-GB" altLang="en-US" sz="1000" smtClean="0">
                <a:latin typeface="Arial" pitchFamily="34" charset="0"/>
                <a:cs typeface="Arial" pitchFamily="34" charset="0"/>
              </a:rPr>
              <a:pPr algn="r"/>
              <a:t>7</a:t>
            </a:fld>
            <a:endParaRPr lang="en-GB" alt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DIMENSIONS DE LA RSE BRARUDI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783633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4"/>
          <p:cNvSpPr>
            <a:spLocks noGrp="1"/>
          </p:cNvSpPr>
          <p:nvPr>
            <p:ph sz="quarter" idx="15"/>
          </p:nvPr>
        </p:nvSpPr>
        <p:spPr>
          <a:xfrm>
            <a:off x="395536" y="1412776"/>
            <a:ext cx="7929618" cy="1368152"/>
          </a:xfrm>
        </p:spPr>
        <p:txBody>
          <a:bodyPr>
            <a:noAutofit/>
          </a:bodyPr>
          <a:lstStyle>
            <a:extLst/>
          </a:lstStyle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 smtClean="0"/>
              <a:t> Les domaines d’action de HAF : la santé et l’eau.</a:t>
            </a:r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/>
              <a:t> </a:t>
            </a:r>
            <a:r>
              <a:rPr lang="fr-FR" sz="1800" dirty="0" smtClean="0"/>
              <a:t>Les modalités de soumission HAF : 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/>
              <a:t> le projets doivent être présentés par la filiale locale HEINEKEN ;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/>
              <a:t> 2 </a:t>
            </a:r>
            <a:r>
              <a:rPr lang="fr-FR" sz="1800" dirty="0" smtClean="0"/>
              <a:t>périodes : de Janvier à Juin, de Juillet à décembre.</a:t>
            </a:r>
          </a:p>
          <a:p>
            <a:pPr marL="0" lvl="1" indent="0">
              <a:buClr>
                <a:srgbClr val="006600"/>
              </a:buClr>
              <a:buFont typeface="Wingdings" pitchFamily="2" charset="2"/>
              <a:buChar char="§"/>
            </a:pPr>
            <a:r>
              <a:rPr lang="fr-FR" sz="1800" dirty="0" smtClean="0"/>
              <a:t> Les critères d’éligibilité :</a:t>
            </a:r>
            <a:endParaRPr lang="fr-FR" sz="1800" dirty="0"/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Les projets peuvent concerner des investissements ou du renforcement de capacité;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Ils doivent directement améliorer la santé des personnes qui vivent dans l’environnement des filiales HEINEKEN;</a:t>
            </a:r>
          </a:p>
          <a:p>
            <a:pPr lvl="1" algn="just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Comporter un partenariat avec des partenaires internationaux ou locaux (ONG, OI, représentations de ministères de la coopération et du développement);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Suivi durable ou conclusion claire du projet;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Impact financier du projet;</a:t>
            </a:r>
          </a:p>
          <a:p>
            <a:pPr lvl="1">
              <a:buClr>
                <a:srgbClr val="006600"/>
              </a:buClr>
              <a:buFont typeface="Arial" pitchFamily="34" charset="0"/>
              <a:buChar char="•"/>
            </a:pPr>
            <a:r>
              <a:rPr lang="fr-FR" sz="1800" dirty="0" smtClean="0"/>
              <a:t>Retombées positives en termes d’image pour la filiale locale.</a:t>
            </a:r>
          </a:p>
          <a:p>
            <a:pPr algn="just"/>
            <a:endParaRPr lang="fr-FR" sz="2400" dirty="0" smtClean="0"/>
          </a:p>
        </p:txBody>
      </p:sp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599728"/>
          </a:xfrm>
        </p:spPr>
        <p:txBody>
          <a:bodyPr>
            <a:noAutofit/>
          </a:bodyPr>
          <a:lstStyle>
            <a:extLst/>
          </a:lstStyle>
          <a:p>
            <a:r>
              <a:rPr sz="2800" dirty="0" smtClean="0"/>
              <a:t>LES INVESTISSEMENTS SOCIAUX</a:t>
            </a:r>
            <a:r>
              <a:rPr lang="fr-FR" sz="2800" dirty="0"/>
              <a:t>, LES PROJETS HAF</a:t>
            </a:r>
          </a:p>
          <a:p>
            <a:endParaRPr lang="fr-FR" sz="2800" dirty="0"/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  <a:noFill/>
        </p:spPr>
        <p:txBody>
          <a:bodyPr/>
          <a:lstStyle/>
          <a:p>
            <a:pPr algn="r"/>
            <a:fld id="{851D5406-BC0D-41BC-81F0-CD225C315BA5}" type="slidenum">
              <a:rPr lang="en-GB" altLang="en-US" sz="1000" smtClean="0">
                <a:latin typeface="Arial" pitchFamily="34" charset="0"/>
                <a:cs typeface="Arial" pitchFamily="34" charset="0"/>
              </a:rPr>
              <a:pPr algn="r"/>
              <a:t>8</a:t>
            </a:fld>
            <a:endParaRPr lang="en-GB" alt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DIMENSIONS DE LA RSE BRARUDI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4863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53414" cy="599728"/>
          </a:xfrm>
        </p:spPr>
        <p:txBody>
          <a:bodyPr>
            <a:noAutofit/>
          </a:bodyPr>
          <a:lstStyle>
            <a:extLst/>
          </a:lstStyle>
          <a:p>
            <a:r>
              <a:rPr sz="2800" dirty="0" smtClean="0"/>
              <a:t>LES INVESTISSEMENTS SOCIAUX, LES PROJETS HAF</a:t>
            </a:r>
            <a:endParaRPr lang="fr-FR" sz="2800" dirty="0"/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  <a:noFill/>
        </p:spPr>
        <p:txBody>
          <a:bodyPr/>
          <a:lstStyle/>
          <a:p>
            <a:pPr algn="r"/>
            <a:fld id="{851D5406-BC0D-41BC-81F0-CD225C315BA5}" type="slidenum">
              <a:rPr lang="en-GB" altLang="en-US" sz="1000" smtClean="0">
                <a:latin typeface="Arial" pitchFamily="34" charset="0"/>
                <a:cs typeface="Arial" pitchFamily="34" charset="0"/>
              </a:rPr>
              <a:pPr algn="r"/>
              <a:t>9</a:t>
            </a:fld>
            <a:endParaRPr lang="en-GB" alt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DIMENSIONS DE LA RSE BRARUDI</a:t>
            </a:r>
            <a:endParaRPr lang="fr-FR" dirty="0"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294967295"/>
          </p:nvPr>
        </p:nvSpPr>
        <p:spPr>
          <a:xfrm>
            <a:off x="4788024" y="1844824"/>
            <a:ext cx="3744416" cy="136815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Centre de Kinésithérapie et de Rééducation Fonctionnelle (2012)</a:t>
            </a:r>
          </a:p>
          <a:p>
            <a:pPr>
              <a:buFontTx/>
              <a:buChar char="-"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 51 730 €</a:t>
            </a:r>
          </a:p>
          <a:p>
            <a:pPr>
              <a:buFontTx/>
              <a:buChar char="-"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 Impact national.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672026"/>
            <a:ext cx="3821204" cy="4509120"/>
          </a:xfrm>
          <a:prstGeom prst="rect">
            <a:avLst/>
          </a:prstGeom>
        </p:spPr>
      </p:pic>
      <p:cxnSp>
        <p:nvCxnSpPr>
          <p:cNvPr id="10" name="Connecteur droit avec flèche 9"/>
          <p:cNvCxnSpPr/>
          <p:nvPr/>
        </p:nvCxnSpPr>
        <p:spPr>
          <a:xfrm flipV="1">
            <a:off x="1394702" y="2173151"/>
            <a:ext cx="3384376" cy="16497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2699792" y="4005064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contenu 5"/>
          <p:cNvSpPr txBox="1">
            <a:spLocks/>
          </p:cNvSpPr>
          <p:nvPr/>
        </p:nvSpPr>
        <p:spPr>
          <a:xfrm>
            <a:off x="4788024" y="3501008"/>
            <a:ext cx="3816424" cy="10071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just">
              <a:buFont typeface="Wingdings" pitchFamily="2" charset="2"/>
              <a:buNone/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Centres de Santé de </a:t>
            </a: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Bugendanda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 (2009)</a:t>
            </a:r>
          </a:p>
          <a:p>
            <a:pPr>
              <a:buFontTx/>
              <a:buChar char="-"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50 000 €</a:t>
            </a:r>
          </a:p>
          <a:p>
            <a:pPr>
              <a:buFontTx/>
              <a:buChar char="-"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Augmentation de l’offre santé primaire, locale</a:t>
            </a:r>
          </a:p>
          <a:p>
            <a:pPr>
              <a:buFontTx/>
              <a:buChar char="-"/>
            </a:pP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2699792" y="4545583"/>
            <a:ext cx="2016224" cy="7556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contenu 5"/>
          <p:cNvSpPr txBox="1">
            <a:spLocks/>
          </p:cNvSpPr>
          <p:nvPr/>
        </p:nvSpPr>
        <p:spPr>
          <a:xfrm>
            <a:off x="4788024" y="4869160"/>
            <a:ext cx="4104456" cy="100719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just">
              <a:buFont typeface="Wingdings" pitchFamily="2" charset="2"/>
              <a:buNone/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SIDA en milieu de travail (2012)</a:t>
            </a:r>
          </a:p>
          <a:p>
            <a:pPr>
              <a:buFontTx/>
              <a:buChar char="-"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200 000 €</a:t>
            </a:r>
          </a:p>
          <a:p>
            <a:pPr>
              <a:buFontTx/>
              <a:buChar char="-"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Objectif Zéro</a:t>
            </a:r>
          </a:p>
          <a:p>
            <a:pPr>
              <a:buFontTx/>
              <a:buChar char="-"/>
            </a:pP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7796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Personnalisé 3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005138"/>
      </a:accent4>
      <a:accent5>
        <a:srgbClr val="8FB08C"/>
      </a:accent5>
      <a:accent6>
        <a:srgbClr val="CAA500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Pitchbook</Template>
  <TotalTime>0</TotalTime>
  <Words>825</Words>
  <Application>Microsoft Office PowerPoint</Application>
  <PresentationFormat>Affichage à l'écran (4:3)</PresentationFormat>
  <Paragraphs>140</Paragraphs>
  <Slides>15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Pitchbook</vt:lpstr>
      <vt:lpstr>Diapositive 1</vt:lpstr>
      <vt:lpstr>Diapositive 2</vt:lpstr>
      <vt:lpstr>Diapositive 3</vt:lpstr>
      <vt:lpstr>LES OUTILS DE LA RSE</vt:lpstr>
      <vt:lpstr>LES DIMENSIONS DE LA RSE BRARUDI</vt:lpstr>
      <vt:lpstr>LES DIMENSIONS DE LA RSE BRARUDI</vt:lpstr>
      <vt:lpstr>LES DIMENSIONS DE LA RSE BRARUDI</vt:lpstr>
      <vt:lpstr>LES DIMENSIONS DE LA RSE BRARUDI</vt:lpstr>
      <vt:lpstr>LES DIMENSIONS DE LA RSE BRARUDI</vt:lpstr>
      <vt:lpstr>LES DIMENSIONS DE LA RSE BRARUDI</vt:lpstr>
      <vt:lpstr>Diapositive 11</vt:lpstr>
      <vt:lpstr>LES OUTILS DE LA RSE</vt:lpstr>
      <vt:lpstr>Diapositive 13</vt:lpstr>
      <vt:lpstr>LES OUTILS DE LA RSE BRARUDI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2011-06-21T15:21:30Z</dcterms:created>
  <dcterms:modified xsi:type="dcterms:W3CDTF">2012-10-19T14:30:53Z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1036</vt:i4>
  </property>
  <property fmtid="{D5CDD505-2E9C-101B-9397-08002B2CF9AE}" pid="3" name="_Version">
    <vt:lpwstr>12.0.4518</vt:lpwstr>
  </property>
</Properties>
</file>